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Play" panose="020B060402020202020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jRSRjiJwTnq1t/YxUGAqcqBiHy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3" name="Google Shape;10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4" name="Google Shape;12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3" name="Google Shape;13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1" name="Google Shape;16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5" name="Google Shape;17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9" name="Google Shape;18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7" name="Google Shape;21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1" name="Google Shape;23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6" name="Google Shape;25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7" name="Google Shape;26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11"/>
        <p:cNvGrpSpPr/>
        <p:nvPr/>
      </p:nvGrpSpPr>
      <p:grpSpPr>
        <a:xfrm>
          <a:off x="0" y="0"/>
          <a:ext cx="0" cy="0"/>
          <a:chOff x="0" y="0"/>
          <a:chExt cx="0" cy="0"/>
        </a:xfrm>
      </p:grpSpPr>
      <p:sp>
        <p:nvSpPr>
          <p:cNvPr id="12" name="Google Shape;12;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17"/>
        <p:cNvGrpSpPr/>
        <p:nvPr/>
      </p:nvGrpSpPr>
      <p:grpSpPr>
        <a:xfrm>
          <a:off x="0" y="0"/>
          <a:ext cx="0" cy="0"/>
          <a:chOff x="0" y="0"/>
          <a:chExt cx="0" cy="0"/>
        </a:xfrm>
      </p:grpSpPr>
      <p:sp>
        <p:nvSpPr>
          <p:cNvPr id="18" name="Google Shape;1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23"/>
        <p:cNvGrpSpPr/>
        <p:nvPr/>
      </p:nvGrpSpPr>
      <p:grpSpPr>
        <a:xfrm>
          <a:off x="0" y="0"/>
          <a:ext cx="0" cy="0"/>
          <a:chOff x="0" y="0"/>
          <a:chExt cx="0" cy="0"/>
        </a:xfrm>
      </p:grpSpPr>
      <p:sp>
        <p:nvSpPr>
          <p:cNvPr id="24" name="Google Shape;24;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6" name="Google Shape;2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29"/>
        <p:cNvGrpSpPr/>
        <p:nvPr/>
      </p:nvGrpSpPr>
      <p:grpSpPr>
        <a:xfrm>
          <a:off x="0" y="0"/>
          <a:ext cx="0" cy="0"/>
          <a:chOff x="0" y="0"/>
          <a:chExt cx="0" cy="0"/>
        </a:xfrm>
      </p:grpSpPr>
      <p:sp>
        <p:nvSpPr>
          <p:cNvPr id="30" name="Google Shape;3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36"/>
        <p:cNvGrpSpPr/>
        <p:nvPr/>
      </p:nvGrpSpPr>
      <p:grpSpPr>
        <a:xfrm>
          <a:off x="0" y="0"/>
          <a:ext cx="0" cy="0"/>
          <a:chOff x="0" y="0"/>
          <a:chExt cx="0" cy="0"/>
        </a:xfrm>
      </p:grpSpPr>
      <p:sp>
        <p:nvSpPr>
          <p:cNvPr id="37" name="Google Shape;37;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45"/>
        <p:cNvGrpSpPr/>
        <p:nvPr/>
      </p:nvGrpSpPr>
      <p:grpSpPr>
        <a:xfrm>
          <a:off x="0" y="0"/>
          <a:ext cx="0" cy="0"/>
          <a:chOff x="0" y="0"/>
          <a:chExt cx="0" cy="0"/>
        </a:xfrm>
      </p:grpSpPr>
      <p:sp>
        <p:nvSpPr>
          <p:cNvPr id="46" name="Google Shape;4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50"/>
        <p:cNvGrpSpPr/>
        <p:nvPr/>
      </p:nvGrpSpPr>
      <p:grpSpPr>
        <a:xfrm>
          <a:off x="0" y="0"/>
          <a:ext cx="0" cy="0"/>
          <a:chOff x="0" y="0"/>
          <a:chExt cx="0" cy="0"/>
        </a:xfrm>
      </p:grpSpPr>
      <p:sp>
        <p:nvSpPr>
          <p:cNvPr id="51" name="Google Shape;5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54"/>
        <p:cNvGrpSpPr/>
        <p:nvPr/>
      </p:nvGrpSpPr>
      <p:grpSpPr>
        <a:xfrm>
          <a:off x="0" y="0"/>
          <a:ext cx="0" cy="0"/>
          <a:chOff x="0" y="0"/>
          <a:chExt cx="0" cy="0"/>
        </a:xfrm>
      </p:grpSpPr>
      <p:sp>
        <p:nvSpPr>
          <p:cNvPr id="55" name="Google Shape;55;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61"/>
        <p:cNvGrpSpPr/>
        <p:nvPr/>
      </p:nvGrpSpPr>
      <p:grpSpPr>
        <a:xfrm>
          <a:off x="0" y="0"/>
          <a:ext cx="0" cy="0"/>
          <a:chOff x="0" y="0"/>
          <a:chExt cx="0" cy="0"/>
        </a:xfrm>
      </p:grpSpPr>
      <p:sp>
        <p:nvSpPr>
          <p:cNvPr id="62" name="Google Shape;62;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7"/>
          <p:cNvSpPr>
            <a:spLocks noGrp="1"/>
          </p:cNvSpPr>
          <p:nvPr>
            <p:ph type="pic" idx="2"/>
          </p:nvPr>
        </p:nvSpPr>
        <p:spPr>
          <a:xfrm>
            <a:off x="5183188" y="987425"/>
            <a:ext cx="6172200" cy="4873625"/>
          </a:xfrm>
          <a:prstGeom prst="rect">
            <a:avLst/>
          </a:prstGeom>
          <a:noFill/>
          <a:ln>
            <a:noFill/>
          </a:ln>
        </p:spPr>
      </p:sp>
      <p:sp>
        <p:nvSpPr>
          <p:cNvPr id="64" name="Google Shape;64;p2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68"/>
        <p:cNvGrpSpPr/>
        <p:nvPr/>
      </p:nvGrpSpPr>
      <p:grpSpPr>
        <a:xfrm>
          <a:off x="0" y="0"/>
          <a:ext cx="0" cy="0"/>
          <a:chOff x="0" y="0"/>
          <a:chExt cx="0" cy="0"/>
        </a:xfrm>
      </p:grpSpPr>
      <p:sp>
        <p:nvSpPr>
          <p:cNvPr id="69" name="Google Shape;69;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74"/>
        <p:cNvGrpSpPr/>
        <p:nvPr/>
      </p:nvGrpSpPr>
      <p:grpSpPr>
        <a:xfrm>
          <a:off x="0" y="0"/>
          <a:ext cx="0" cy="0"/>
          <a:chOff x="0" y="0"/>
          <a:chExt cx="0" cy="0"/>
        </a:xfrm>
      </p:grpSpPr>
      <p:sp>
        <p:nvSpPr>
          <p:cNvPr id="75" name="Google Shape;75;p2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descr="ekran görüntüsü, mavi, açık mavi, daire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5" name="Google Shape;85;p1"/>
          <p:cNvSpPr txBox="1">
            <a:spLocks noGrp="1"/>
          </p:cNvSpPr>
          <p:nvPr>
            <p:ph type="ctrTitle"/>
          </p:nvPr>
        </p:nvSpPr>
        <p:spPr>
          <a:xfrm>
            <a:off x="1524000" y="2261061"/>
            <a:ext cx="9144000" cy="1248901"/>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88887"/>
              <a:buFont typeface="Play"/>
              <a:buNone/>
            </a:pPr>
            <a:r>
              <a:rPr lang="en-US" sz="4000" b="1" dirty="0">
                <a:highlight>
                  <a:srgbClr val="00FFFF"/>
                </a:highlight>
              </a:rPr>
              <a:t>"CLIMATE CHANGE AND ITS EFFECTS" AWARENESS SURVEY REPORT</a:t>
            </a:r>
            <a:endParaRPr sz="4000" b="1" dirty="0">
              <a:highlight>
                <a:srgbClr val="00FFFF"/>
              </a:highlight>
            </a:endParaRPr>
          </a:p>
        </p:txBody>
      </p:sp>
      <p:pic>
        <p:nvPicPr>
          <p:cNvPr id="86" name="Google Shape;86;p1"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41402" y="155451"/>
            <a:ext cx="3112417" cy="811461"/>
          </a:xfrm>
          <a:prstGeom prst="rect">
            <a:avLst/>
          </a:prstGeom>
          <a:noFill/>
          <a:ln>
            <a:noFill/>
          </a:ln>
        </p:spPr>
      </p:pic>
      <p:grpSp>
        <p:nvGrpSpPr>
          <p:cNvPr id="87" name="Google Shape;87;p1"/>
          <p:cNvGrpSpPr/>
          <p:nvPr/>
        </p:nvGrpSpPr>
        <p:grpSpPr>
          <a:xfrm>
            <a:off x="9242613" y="6299656"/>
            <a:ext cx="2915656" cy="509829"/>
            <a:chOff x="0" y="0"/>
            <a:chExt cx="7364095" cy="1162050"/>
          </a:xfrm>
        </p:grpSpPr>
        <p:pic>
          <p:nvPicPr>
            <p:cNvPr id="88" name="Google Shape;88;p1"/>
            <p:cNvPicPr preferRelativeResize="0"/>
            <p:nvPr/>
          </p:nvPicPr>
          <p:blipFill rotWithShape="1">
            <a:blip r:embed="rId5">
              <a:alphaModFix/>
            </a:blip>
            <a:srcRect l="1653" t="2941" r="31237" b="60588"/>
            <a:stretch/>
          </p:blipFill>
          <p:spPr>
            <a:xfrm>
              <a:off x="0" y="0"/>
              <a:ext cx="3743960" cy="1143000"/>
            </a:xfrm>
            <a:prstGeom prst="rect">
              <a:avLst/>
            </a:prstGeom>
            <a:noFill/>
            <a:ln>
              <a:noFill/>
            </a:ln>
          </p:spPr>
        </p:pic>
        <p:pic>
          <p:nvPicPr>
            <p:cNvPr id="89" name="Google Shape;89;p1" descr="ekran görüntüsü, grafik, renklilik, grafik tasarım içeren bir resim&#10;&#10;Açıklama otomatik olarak oluşturuldu"/>
            <p:cNvPicPr preferRelativeResize="0"/>
            <p:nvPr/>
          </p:nvPicPr>
          <p:blipFill rotWithShape="1">
            <a:blip r:embed="rId6">
              <a:alphaModFix/>
            </a:blip>
            <a:srcRect l="1985" t="39502" r="30878" b="24379"/>
            <a:stretch/>
          </p:blipFill>
          <p:spPr>
            <a:xfrm>
              <a:off x="3676650" y="47625"/>
              <a:ext cx="3687445" cy="1114425"/>
            </a:xfrm>
            <a:prstGeom prst="rect">
              <a:avLst/>
            </a:prstGeom>
            <a:noFill/>
            <a:ln>
              <a:noFill/>
            </a:ln>
          </p:spPr>
        </p:pic>
      </p:grpSp>
      <p:sp>
        <p:nvSpPr>
          <p:cNvPr id="90" name="Google Shape;90;p1"/>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91" name="Google Shape;91;p1"/>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 name="Resim 1"/>
          <p:cNvPicPr>
            <a:picLocks noChangeAspect="1"/>
          </p:cNvPicPr>
          <p:nvPr/>
        </p:nvPicPr>
        <p:blipFill>
          <a:blip r:embed="rId7"/>
          <a:stretch>
            <a:fillRect/>
          </a:stretch>
        </p:blipFill>
        <p:spPr>
          <a:xfrm>
            <a:off x="10169236" y="0"/>
            <a:ext cx="2022764" cy="15604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2" descr="ekran görüntüsü, mavi, açık mavi, daire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7" name="Google Shape;97;p2"/>
          <p:cNvSpPr txBox="1">
            <a:spLocks noGrp="1"/>
          </p:cNvSpPr>
          <p:nvPr>
            <p:ph type="subTitle" idx="1"/>
          </p:nvPr>
        </p:nvSpPr>
        <p:spPr>
          <a:xfrm>
            <a:off x="1418492" y="2356338"/>
            <a:ext cx="9577754" cy="302455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2800">
                <a:latin typeface="Times New Roman"/>
                <a:ea typeface="Times New Roman"/>
                <a:cs typeface="Times New Roman"/>
                <a:sym typeface="Times New Roman"/>
              </a:rPr>
              <a:t>The objective of the project "AquaSymphony: Adaptation to Climate Change and Sustainable Water Use" is to increase teachers' awareness of the impact of climate change and global warming on water resources and to improve their competence in sustainable water use. </a:t>
            </a:r>
            <a:endParaRPr sz="2800">
              <a:latin typeface="Times New Roman"/>
              <a:ea typeface="Times New Roman"/>
              <a:cs typeface="Times New Roman"/>
              <a:sym typeface="Times New Roman"/>
            </a:endParaRPr>
          </a:p>
        </p:txBody>
      </p:sp>
      <p:pic>
        <p:nvPicPr>
          <p:cNvPr id="98" name="Google Shape;98;p2"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31975" y="155451"/>
            <a:ext cx="3112417" cy="811461"/>
          </a:xfrm>
          <a:prstGeom prst="rect">
            <a:avLst/>
          </a:prstGeom>
          <a:noFill/>
          <a:ln>
            <a:noFill/>
          </a:ln>
        </p:spPr>
      </p:pic>
      <p:sp>
        <p:nvSpPr>
          <p:cNvPr id="99" name="Google Shape;99;p2"/>
          <p:cNvSpPr txBox="1"/>
          <p:nvPr/>
        </p:nvSpPr>
        <p:spPr>
          <a:xfrm>
            <a:off x="331693" y="6348062"/>
            <a:ext cx="494369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00" name="Google Shape;100;p2"/>
          <p:cNvSpPr txBox="1"/>
          <p:nvPr/>
        </p:nvSpPr>
        <p:spPr>
          <a:xfrm>
            <a:off x="331693" y="6022790"/>
            <a:ext cx="810892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 name="Resim 1"/>
          <p:cNvPicPr>
            <a:picLocks noChangeAspect="1"/>
          </p:cNvPicPr>
          <p:nvPr/>
        </p:nvPicPr>
        <p:blipFill>
          <a:blip r:embed="rId5"/>
          <a:stretch>
            <a:fillRect/>
          </a:stretch>
        </p:blipFill>
        <p:spPr>
          <a:xfrm>
            <a:off x="10167953" y="0"/>
            <a:ext cx="2024047" cy="156071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3"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6" name="Google Shape;106;p3"/>
          <p:cNvSpPr txBox="1">
            <a:spLocks noGrp="1"/>
          </p:cNvSpPr>
          <p:nvPr>
            <p:ph type="ctrTitle"/>
          </p:nvPr>
        </p:nvSpPr>
        <p:spPr>
          <a:xfrm>
            <a:off x="890953" y="1518282"/>
            <a:ext cx="10269415" cy="3710210"/>
          </a:xfrm>
          <a:prstGeom prst="rect">
            <a:avLst/>
          </a:prstGeom>
          <a:noFill/>
          <a:ln>
            <a:noFill/>
          </a:ln>
        </p:spPr>
        <p:txBody>
          <a:bodyPr spcFirstLastPara="1" wrap="square" lIns="91425" tIns="45700" rIns="91425" bIns="45700" anchor="b" anchorCtr="0">
            <a:noAutofit/>
          </a:bodyPr>
          <a:lstStyle/>
          <a:p>
            <a:pPr marL="0" lvl="0" indent="0" algn="just" rtl="0">
              <a:lnSpc>
                <a:spcPct val="90000"/>
              </a:lnSpc>
              <a:spcBef>
                <a:spcPts val="0"/>
              </a:spcBef>
              <a:spcAft>
                <a:spcPts val="0"/>
              </a:spcAft>
              <a:buClr>
                <a:schemeClr val="dk1"/>
              </a:buClr>
              <a:buSzPts val="2000"/>
              <a:buFont typeface="Times New Roman"/>
              <a:buNone/>
            </a:pPr>
            <a:r>
              <a:rPr lang="en-US" sz="2800">
                <a:latin typeface="Times New Roman"/>
                <a:ea typeface="Times New Roman"/>
                <a:cs typeface="Times New Roman"/>
                <a:sym typeface="Times New Roman"/>
              </a:rPr>
              <a:t>	The awareness of educators, who have a great influence and responsibility in contributing to the growth of students, who are the adults of the future, as conscious individuals, and the information they will convey are of great importance. With this sense of responsibility, within the framework of the ERASMUS+ KA2 projects planned under the theme of "Climate Change and its Effects", the opinions of teachers working in different types of institutions and different branches of secondary education (High School) on the subject were collected.</a:t>
            </a:r>
            <a:endParaRPr sz="2800">
              <a:latin typeface="Times New Roman"/>
              <a:ea typeface="Times New Roman"/>
              <a:cs typeface="Times New Roman"/>
              <a:sym typeface="Times New Roman"/>
            </a:endParaRPr>
          </a:p>
        </p:txBody>
      </p:sp>
      <p:pic>
        <p:nvPicPr>
          <p:cNvPr id="107" name="Google Shape;107;p3"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41402" y="155451"/>
            <a:ext cx="3112417" cy="811461"/>
          </a:xfrm>
          <a:prstGeom prst="rect">
            <a:avLst/>
          </a:prstGeom>
          <a:noFill/>
          <a:ln>
            <a:noFill/>
          </a:ln>
        </p:spPr>
      </p:pic>
      <p:grpSp>
        <p:nvGrpSpPr>
          <p:cNvPr id="108" name="Google Shape;108;p3"/>
          <p:cNvGrpSpPr/>
          <p:nvPr/>
        </p:nvGrpSpPr>
        <p:grpSpPr>
          <a:xfrm>
            <a:off x="9242613" y="6299656"/>
            <a:ext cx="2915656" cy="509829"/>
            <a:chOff x="0" y="0"/>
            <a:chExt cx="7364095" cy="1162050"/>
          </a:xfrm>
        </p:grpSpPr>
        <p:pic>
          <p:nvPicPr>
            <p:cNvPr id="109" name="Google Shape;109;p3"/>
            <p:cNvPicPr preferRelativeResize="0"/>
            <p:nvPr/>
          </p:nvPicPr>
          <p:blipFill rotWithShape="1">
            <a:blip r:embed="rId5">
              <a:alphaModFix/>
            </a:blip>
            <a:srcRect l="1653" t="2941" r="31237" b="60588"/>
            <a:stretch/>
          </p:blipFill>
          <p:spPr>
            <a:xfrm>
              <a:off x="0" y="0"/>
              <a:ext cx="3743960" cy="1143000"/>
            </a:xfrm>
            <a:prstGeom prst="rect">
              <a:avLst/>
            </a:prstGeom>
            <a:noFill/>
            <a:ln>
              <a:noFill/>
            </a:ln>
          </p:spPr>
        </p:pic>
        <p:pic>
          <p:nvPicPr>
            <p:cNvPr id="110" name="Google Shape;110;p3" descr="ekran görüntüsü, grafik, renklilik, grafik tasarım içeren bir resim&#10;&#10;Açıklama otomatik olarak oluşturuldu"/>
            <p:cNvPicPr preferRelativeResize="0"/>
            <p:nvPr/>
          </p:nvPicPr>
          <p:blipFill rotWithShape="1">
            <a:blip r:embed="rId6">
              <a:alphaModFix/>
            </a:blip>
            <a:srcRect l="1985" t="39502" r="30878" b="24379"/>
            <a:stretch/>
          </p:blipFill>
          <p:spPr>
            <a:xfrm>
              <a:off x="3676650" y="47625"/>
              <a:ext cx="3687445" cy="1114425"/>
            </a:xfrm>
            <a:prstGeom prst="rect">
              <a:avLst/>
            </a:prstGeom>
            <a:noFill/>
            <a:ln>
              <a:noFill/>
            </a:ln>
          </p:spPr>
        </p:pic>
      </p:grpSp>
      <p:sp>
        <p:nvSpPr>
          <p:cNvPr id="111" name="Google Shape;111;p3"/>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12" name="Google Shape;112;p3"/>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 name="Resim 1"/>
          <p:cNvPicPr>
            <a:picLocks noChangeAspect="1"/>
          </p:cNvPicPr>
          <p:nvPr/>
        </p:nvPicPr>
        <p:blipFill>
          <a:blip r:embed="rId7"/>
          <a:stretch>
            <a:fillRect/>
          </a:stretch>
        </p:blipFill>
        <p:spPr>
          <a:xfrm>
            <a:off x="10167953" y="0"/>
            <a:ext cx="2024047" cy="156071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4"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8" name="Google Shape;118;p4"/>
          <p:cNvSpPr txBox="1">
            <a:spLocks noGrp="1"/>
          </p:cNvSpPr>
          <p:nvPr>
            <p:ph type="ctrTitle"/>
          </p:nvPr>
        </p:nvSpPr>
        <p:spPr>
          <a:xfrm>
            <a:off x="849923" y="966912"/>
            <a:ext cx="10773507" cy="4340591"/>
          </a:xfrm>
          <a:prstGeom prst="rect">
            <a:avLst/>
          </a:prstGeom>
          <a:noFill/>
          <a:ln>
            <a:noFill/>
          </a:ln>
        </p:spPr>
        <p:txBody>
          <a:bodyPr spcFirstLastPara="1" wrap="square" lIns="91425" tIns="45700" rIns="91425" bIns="45700" anchor="b" anchorCtr="0">
            <a:noAutofit/>
          </a:bodyPr>
          <a:lstStyle/>
          <a:p>
            <a:pPr marL="0" lvl="0" indent="0" algn="just" rtl="0">
              <a:lnSpc>
                <a:spcPct val="100000"/>
              </a:lnSpc>
              <a:spcBef>
                <a:spcPts val="0"/>
              </a:spcBef>
              <a:spcAft>
                <a:spcPts val="0"/>
              </a:spcAft>
              <a:buClr>
                <a:schemeClr val="dk1"/>
              </a:buClr>
              <a:buSzPts val="2400"/>
              <a:buFont typeface="Times New Roman"/>
              <a:buNone/>
            </a:pPr>
            <a:r>
              <a:rPr lang="en-US" sz="2800">
                <a:latin typeface="Times New Roman"/>
                <a:ea typeface="Times New Roman"/>
                <a:cs typeface="Times New Roman"/>
                <a:sym typeface="Times New Roman"/>
              </a:rPr>
              <a:t>	The attitudes of the survey, which was prepared as part of the project, consisted of 14 questions on a five-point Likert scale, and the participating teachers were asked to answer each question as "strongly disagree / disagree / undecided / agree / strongly agree". The opinions of 1788 teachers are included in the headings of the graphs followings. </a:t>
            </a:r>
            <a:br>
              <a:rPr lang="en-US" sz="2800">
                <a:latin typeface="Times New Roman"/>
                <a:ea typeface="Times New Roman"/>
                <a:cs typeface="Times New Roman"/>
                <a:sym typeface="Times New Roman"/>
              </a:rPr>
            </a:br>
            <a:r>
              <a:rPr lang="en-US" sz="2800">
                <a:latin typeface="Times New Roman"/>
                <a:ea typeface="Times New Roman"/>
                <a:cs typeface="Times New Roman"/>
                <a:sym typeface="Times New Roman"/>
              </a:rPr>
              <a:t/>
            </a:r>
            <a:br>
              <a:rPr lang="en-US" sz="2800">
                <a:latin typeface="Times New Roman"/>
                <a:ea typeface="Times New Roman"/>
                <a:cs typeface="Times New Roman"/>
                <a:sym typeface="Times New Roman"/>
              </a:rPr>
            </a:br>
            <a:r>
              <a:rPr lang="en-US" sz="2800">
                <a:latin typeface="Times New Roman"/>
                <a:ea typeface="Times New Roman"/>
                <a:cs typeface="Times New Roman"/>
                <a:sym typeface="Times New Roman"/>
              </a:rPr>
              <a:t>In line with these opinions, the objectives, activities and outputs of the project were planned according to the needs of the teachers.</a:t>
            </a:r>
            <a:endParaRPr sz="2800">
              <a:latin typeface="Times New Roman"/>
              <a:ea typeface="Times New Roman"/>
              <a:cs typeface="Times New Roman"/>
              <a:sym typeface="Times New Roman"/>
            </a:endParaRPr>
          </a:p>
        </p:txBody>
      </p:sp>
      <p:pic>
        <p:nvPicPr>
          <p:cNvPr id="119" name="Google Shape;119;p4"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31975" y="155451"/>
            <a:ext cx="3112417" cy="811461"/>
          </a:xfrm>
          <a:prstGeom prst="rect">
            <a:avLst/>
          </a:prstGeom>
          <a:noFill/>
          <a:ln>
            <a:noFill/>
          </a:ln>
        </p:spPr>
      </p:pic>
      <p:sp>
        <p:nvSpPr>
          <p:cNvPr id="120" name="Google Shape;120;p4"/>
          <p:cNvSpPr txBox="1"/>
          <p:nvPr/>
        </p:nvSpPr>
        <p:spPr>
          <a:xfrm>
            <a:off x="433754" y="6348062"/>
            <a:ext cx="3810248"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21" name="Google Shape;121;p4"/>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 name="Resim 1"/>
          <p:cNvPicPr>
            <a:picLocks noChangeAspect="1"/>
          </p:cNvPicPr>
          <p:nvPr/>
        </p:nvPicPr>
        <p:blipFill>
          <a:blip r:embed="rId5"/>
          <a:stretch>
            <a:fillRect/>
          </a:stretch>
        </p:blipFill>
        <p:spPr>
          <a:xfrm>
            <a:off x="10167953" y="0"/>
            <a:ext cx="2024047" cy="156071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5"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7" name="Google Shape;127;p5"/>
          <p:cNvSpPr txBox="1">
            <a:spLocks noGrp="1"/>
          </p:cNvSpPr>
          <p:nvPr>
            <p:ph type="ctrTitle"/>
          </p:nvPr>
        </p:nvSpPr>
        <p:spPr>
          <a:xfrm>
            <a:off x="1242645" y="1314148"/>
            <a:ext cx="10023231" cy="418397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83333"/>
              <a:buNone/>
            </a:pPr>
            <a:r>
              <a:rPr lang="en-US" sz="3200" dirty="0">
                <a:latin typeface="Times New Roman"/>
                <a:ea typeface="Times New Roman"/>
                <a:cs typeface="Times New Roman"/>
                <a:sym typeface="Times New Roman"/>
              </a:rPr>
              <a:t>If we look at the distribution of the 1788 teachers who participated in the research according to their years of professional experience; </a:t>
            </a:r>
            <a:br>
              <a:rPr lang="en-US" sz="3200" dirty="0">
                <a:latin typeface="Times New Roman"/>
                <a:ea typeface="Times New Roman"/>
                <a:cs typeface="Times New Roman"/>
                <a:sym typeface="Times New Roman"/>
              </a:rPr>
            </a:br>
            <a:r>
              <a:rPr lang="en-US" sz="3200" dirty="0">
                <a:latin typeface="Times New Roman"/>
                <a:ea typeface="Times New Roman"/>
                <a:cs typeface="Times New Roman"/>
                <a:sym typeface="Times New Roman"/>
              </a:rPr>
              <a:t/>
            </a:r>
            <a:br>
              <a:rPr lang="en-US" sz="3200" dirty="0">
                <a:latin typeface="Times New Roman"/>
                <a:ea typeface="Times New Roman"/>
                <a:cs typeface="Times New Roman"/>
                <a:sym typeface="Times New Roman"/>
              </a:rPr>
            </a:br>
            <a:r>
              <a:rPr lang="en-US" sz="3200" dirty="0">
                <a:highlight>
                  <a:srgbClr val="FFFF00"/>
                </a:highlight>
                <a:latin typeface="Times New Roman"/>
                <a:ea typeface="Times New Roman"/>
                <a:cs typeface="Times New Roman"/>
                <a:sym typeface="Times New Roman"/>
              </a:rPr>
              <a:t>-150 teachers between 1-5 years, </a:t>
            </a:r>
            <a:br>
              <a:rPr lang="en-US" sz="3200" dirty="0">
                <a:highlight>
                  <a:srgbClr val="FFFF00"/>
                </a:highlight>
                <a:latin typeface="Times New Roman"/>
                <a:ea typeface="Times New Roman"/>
                <a:cs typeface="Times New Roman"/>
                <a:sym typeface="Times New Roman"/>
              </a:rPr>
            </a:br>
            <a:r>
              <a:rPr lang="en-US" sz="3200" dirty="0">
                <a:highlight>
                  <a:srgbClr val="FFFF00"/>
                </a:highlight>
                <a:latin typeface="Times New Roman"/>
                <a:ea typeface="Times New Roman"/>
                <a:cs typeface="Times New Roman"/>
                <a:sym typeface="Times New Roman"/>
              </a:rPr>
              <a:t>-264 teachers between 6-10 years, </a:t>
            </a:r>
            <a:br>
              <a:rPr lang="en-US" sz="3200" dirty="0">
                <a:highlight>
                  <a:srgbClr val="FFFF00"/>
                </a:highlight>
                <a:latin typeface="Times New Roman"/>
                <a:ea typeface="Times New Roman"/>
                <a:cs typeface="Times New Roman"/>
                <a:sym typeface="Times New Roman"/>
              </a:rPr>
            </a:br>
            <a:r>
              <a:rPr lang="en-US" sz="3200" dirty="0">
                <a:highlight>
                  <a:srgbClr val="FFFF00"/>
                </a:highlight>
                <a:latin typeface="Times New Roman"/>
                <a:ea typeface="Times New Roman"/>
                <a:cs typeface="Times New Roman"/>
                <a:sym typeface="Times New Roman"/>
              </a:rPr>
              <a:t>-256 teachers between 11-15 years, </a:t>
            </a:r>
            <a:br>
              <a:rPr lang="en-US" sz="3200" dirty="0">
                <a:highlight>
                  <a:srgbClr val="FFFF00"/>
                </a:highlight>
                <a:latin typeface="Times New Roman"/>
                <a:ea typeface="Times New Roman"/>
                <a:cs typeface="Times New Roman"/>
                <a:sym typeface="Times New Roman"/>
              </a:rPr>
            </a:br>
            <a:r>
              <a:rPr lang="en-US" sz="3200" dirty="0">
                <a:highlight>
                  <a:srgbClr val="FFFF00"/>
                </a:highlight>
                <a:latin typeface="Times New Roman"/>
                <a:ea typeface="Times New Roman"/>
                <a:cs typeface="Times New Roman"/>
                <a:sym typeface="Times New Roman"/>
              </a:rPr>
              <a:t>-213 teachers between 16-20 years, </a:t>
            </a:r>
            <a:br>
              <a:rPr lang="en-US" sz="3200" dirty="0">
                <a:highlight>
                  <a:srgbClr val="FFFF00"/>
                </a:highlight>
                <a:latin typeface="Times New Roman"/>
                <a:ea typeface="Times New Roman"/>
                <a:cs typeface="Times New Roman"/>
                <a:sym typeface="Times New Roman"/>
              </a:rPr>
            </a:br>
            <a:r>
              <a:rPr lang="en-US" sz="3200" dirty="0">
                <a:highlight>
                  <a:srgbClr val="FFFF00"/>
                </a:highlight>
                <a:latin typeface="Times New Roman"/>
                <a:ea typeface="Times New Roman"/>
                <a:cs typeface="Times New Roman"/>
                <a:sym typeface="Times New Roman"/>
              </a:rPr>
              <a:t>-322 teachers between 21-25 years, </a:t>
            </a:r>
            <a:br>
              <a:rPr lang="en-US" sz="3200" dirty="0">
                <a:highlight>
                  <a:srgbClr val="FFFF00"/>
                </a:highlight>
                <a:latin typeface="Times New Roman"/>
                <a:ea typeface="Times New Roman"/>
                <a:cs typeface="Times New Roman"/>
                <a:sym typeface="Times New Roman"/>
              </a:rPr>
            </a:br>
            <a:r>
              <a:rPr lang="en-US" sz="3200" dirty="0">
                <a:highlight>
                  <a:srgbClr val="FFFF00"/>
                </a:highlight>
                <a:latin typeface="Times New Roman"/>
                <a:ea typeface="Times New Roman"/>
                <a:cs typeface="Times New Roman"/>
                <a:sym typeface="Times New Roman"/>
              </a:rPr>
              <a:t>-305 teachers between 26-30 years, </a:t>
            </a:r>
            <a:br>
              <a:rPr lang="en-US" sz="3200" dirty="0">
                <a:highlight>
                  <a:srgbClr val="FFFF00"/>
                </a:highlight>
                <a:latin typeface="Times New Roman"/>
                <a:ea typeface="Times New Roman"/>
                <a:cs typeface="Times New Roman"/>
                <a:sym typeface="Times New Roman"/>
              </a:rPr>
            </a:br>
            <a:r>
              <a:rPr lang="en-US" sz="3200" dirty="0">
                <a:highlight>
                  <a:srgbClr val="FFFF00"/>
                </a:highlight>
                <a:latin typeface="Times New Roman"/>
                <a:ea typeface="Times New Roman"/>
                <a:cs typeface="Times New Roman"/>
                <a:sym typeface="Times New Roman"/>
              </a:rPr>
              <a:t>-30 years, we see that there were 277 teachers.</a:t>
            </a:r>
            <a:endParaRPr sz="3200" dirty="0">
              <a:highlight>
                <a:srgbClr val="FFFF00"/>
              </a:highlight>
              <a:latin typeface="Times New Roman"/>
              <a:ea typeface="Times New Roman"/>
              <a:cs typeface="Times New Roman"/>
              <a:sym typeface="Times New Roman"/>
            </a:endParaRPr>
          </a:p>
        </p:txBody>
      </p:sp>
      <p:pic>
        <p:nvPicPr>
          <p:cNvPr id="128" name="Google Shape;128;p5"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31975" y="155451"/>
            <a:ext cx="3112417" cy="811461"/>
          </a:xfrm>
          <a:prstGeom prst="rect">
            <a:avLst/>
          </a:prstGeom>
          <a:noFill/>
          <a:ln>
            <a:noFill/>
          </a:ln>
        </p:spPr>
      </p:pic>
      <p:sp>
        <p:nvSpPr>
          <p:cNvPr id="129" name="Google Shape;129;p5"/>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30" name="Google Shape;130;p5"/>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 name="Resim 1"/>
          <p:cNvPicPr>
            <a:picLocks noChangeAspect="1"/>
          </p:cNvPicPr>
          <p:nvPr/>
        </p:nvPicPr>
        <p:blipFill>
          <a:blip r:embed="rId5"/>
          <a:stretch>
            <a:fillRect/>
          </a:stretch>
        </p:blipFill>
        <p:spPr>
          <a:xfrm>
            <a:off x="10251498" y="0"/>
            <a:ext cx="1940502" cy="149629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6"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6" name="Google Shape;136;p6"/>
          <p:cNvSpPr txBox="1">
            <a:spLocks noGrp="1"/>
          </p:cNvSpPr>
          <p:nvPr>
            <p:ph type="ctrTitle"/>
          </p:nvPr>
        </p:nvSpPr>
        <p:spPr>
          <a:xfrm>
            <a:off x="610089" y="1079687"/>
            <a:ext cx="10867293" cy="149672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79365"/>
              <a:buFont typeface="Times New Roman"/>
              <a:buNone/>
            </a:pPr>
            <a:r>
              <a:rPr lang="en-US" sz="2800" dirty="0">
                <a:latin typeface="Times New Roman"/>
                <a:ea typeface="Times New Roman"/>
                <a:cs typeface="Times New Roman"/>
                <a:sym typeface="Times New Roman"/>
              </a:rPr>
              <a:t>	Distribution of awareness levels of teachers participating in the research on international agreements on climate change mitigation and adaptation under the United Nations Framework Convention on Climate Change</a:t>
            </a:r>
            <a:endParaRPr sz="2800" dirty="0">
              <a:latin typeface="Times New Roman"/>
              <a:ea typeface="Times New Roman"/>
              <a:cs typeface="Times New Roman"/>
              <a:sym typeface="Times New Roman"/>
            </a:endParaRPr>
          </a:p>
        </p:txBody>
      </p:sp>
      <p:pic>
        <p:nvPicPr>
          <p:cNvPr id="137" name="Google Shape;137;p6"/>
          <p:cNvPicPr preferRelativeResize="0"/>
          <p:nvPr/>
        </p:nvPicPr>
        <p:blipFill rotWithShape="1">
          <a:blip r:embed="rId4">
            <a:alphaModFix/>
          </a:blip>
          <a:srcRect/>
          <a:stretch/>
        </p:blipFill>
        <p:spPr>
          <a:xfrm>
            <a:off x="1560027" y="2835158"/>
            <a:ext cx="1712417" cy="1411586"/>
          </a:xfrm>
          <a:prstGeom prst="rect">
            <a:avLst/>
          </a:prstGeom>
          <a:noFill/>
          <a:ln>
            <a:noFill/>
          </a:ln>
        </p:spPr>
      </p:pic>
      <p:pic>
        <p:nvPicPr>
          <p:cNvPr id="138" name="Google Shape;138;p6"/>
          <p:cNvPicPr preferRelativeResize="0"/>
          <p:nvPr/>
        </p:nvPicPr>
        <p:blipFill rotWithShape="1">
          <a:blip r:embed="rId5">
            <a:alphaModFix/>
          </a:blip>
          <a:srcRect/>
          <a:stretch/>
        </p:blipFill>
        <p:spPr>
          <a:xfrm>
            <a:off x="3429360" y="3107096"/>
            <a:ext cx="1035675" cy="742559"/>
          </a:xfrm>
          <a:prstGeom prst="rect">
            <a:avLst/>
          </a:prstGeom>
          <a:noFill/>
          <a:ln>
            <a:noFill/>
          </a:ln>
        </p:spPr>
      </p:pic>
      <p:sp>
        <p:nvSpPr>
          <p:cNvPr id="139" name="Google Shape;139;p6"/>
          <p:cNvSpPr txBox="1">
            <a:spLocks noGrp="1"/>
          </p:cNvSpPr>
          <p:nvPr>
            <p:ph type="subTitle" idx="1"/>
          </p:nvPr>
        </p:nvSpPr>
        <p:spPr>
          <a:xfrm>
            <a:off x="738554" y="2835158"/>
            <a:ext cx="5928253" cy="3139226"/>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graph 3, when the distribution of awareness levels of the teachers participating in the research regarding the statement "I am aware of the international agreements on climate change mitigation and adaptation under the United Nations Framework Convention on Climate Change" is examined, it was observed that 65 of them said they strongly disagreed, 341 said they disagreed, 448 said they were undecided, 721 said they agreed and 213 said they strongly agreed</a:t>
            </a:r>
            <a:r>
              <a:rPr lang="en-US" sz="2900">
                <a:latin typeface="Times New Roman"/>
                <a:ea typeface="Times New Roman"/>
                <a:cs typeface="Times New Roman"/>
                <a:sym typeface="Times New Roman"/>
              </a:rPr>
              <a:t>. </a:t>
            </a: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2900">
                <a:latin typeface="Times New Roman"/>
                <a:ea typeface="Times New Roman"/>
                <a:cs typeface="Times New Roman"/>
                <a:sym typeface="Times New Roman"/>
              </a:rPr>
              <a:t>	</a:t>
            </a:r>
            <a:endParaRPr sz="2900">
              <a:latin typeface="Times New Roman"/>
              <a:ea typeface="Times New Roman"/>
              <a:cs typeface="Times New Roman"/>
              <a:sym typeface="Times New Roman"/>
            </a:endParaRPr>
          </a:p>
        </p:txBody>
      </p:sp>
      <p:pic>
        <p:nvPicPr>
          <p:cNvPr id="140" name="Google Shape;140;p6" descr="ekran görüntüsü, çizgi film, grafik, kırpıntı çizim içeren bir resim&#10;&#10;Açıklama otomatik olarak oluşturuldu"/>
          <p:cNvPicPr preferRelativeResize="0"/>
          <p:nvPr/>
        </p:nvPicPr>
        <p:blipFill rotWithShape="1">
          <a:blip r:embed="rId6">
            <a:alphaModFix/>
          </a:blip>
          <a:srcRect l="1610" t="34428" r="41715" b="39303"/>
          <a:stretch/>
        </p:blipFill>
        <p:spPr>
          <a:xfrm>
            <a:off x="131975" y="155451"/>
            <a:ext cx="3112417" cy="811461"/>
          </a:xfrm>
          <a:prstGeom prst="rect">
            <a:avLst/>
          </a:prstGeom>
          <a:noFill/>
          <a:ln>
            <a:noFill/>
          </a:ln>
        </p:spPr>
      </p:pic>
      <p:sp>
        <p:nvSpPr>
          <p:cNvPr id="141" name="Google Shape;141;p6"/>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42" name="Google Shape;142;p6"/>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143" name="Google Shape;143;p6"/>
          <p:cNvPicPr preferRelativeResize="0"/>
          <p:nvPr/>
        </p:nvPicPr>
        <p:blipFill rotWithShape="1">
          <a:blip r:embed="rId7">
            <a:alphaModFix/>
          </a:blip>
          <a:srcRect/>
          <a:stretch/>
        </p:blipFill>
        <p:spPr>
          <a:xfrm>
            <a:off x="5536098" y="3395073"/>
            <a:ext cx="5194747" cy="941981"/>
          </a:xfrm>
          <a:prstGeom prst="rect">
            <a:avLst/>
          </a:prstGeom>
          <a:noFill/>
          <a:ln>
            <a:noFill/>
          </a:ln>
        </p:spPr>
      </p:pic>
      <p:sp>
        <p:nvSpPr>
          <p:cNvPr id="144" name="Google Shape;144;p6"/>
          <p:cNvSpPr/>
          <p:nvPr/>
        </p:nvSpPr>
        <p:spPr>
          <a:xfrm>
            <a:off x="6666806" y="2998758"/>
            <a:ext cx="5292436"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According to these results, it is observed that almost half of the participants </a:t>
            </a:r>
            <a:r>
              <a:rPr lang="en-US" sz="2400" b="0" i="0" u="none" strike="noStrike" cap="none">
                <a:solidFill>
                  <a:schemeClr val="dk1"/>
                </a:solidFill>
                <a:highlight>
                  <a:srgbClr val="FF9900"/>
                </a:highlight>
                <a:latin typeface="Times New Roman"/>
                <a:ea typeface="Times New Roman"/>
                <a:cs typeface="Times New Roman"/>
                <a:sym typeface="Times New Roman"/>
              </a:rPr>
              <a:t>do not have </a:t>
            </a:r>
            <a:r>
              <a:rPr lang="en-US" sz="2400" b="0" i="0" u="none" strike="noStrike" cap="none">
                <a:solidFill>
                  <a:schemeClr val="dk1"/>
                </a:solidFill>
                <a:latin typeface="Times New Roman"/>
                <a:ea typeface="Times New Roman"/>
                <a:cs typeface="Times New Roman"/>
                <a:sym typeface="Times New Roman"/>
              </a:rPr>
              <a:t>sufficient information about the international agreements on climate change mitigation and adaptation under the United Nations Framework Convention on Climate Change.</a:t>
            </a:r>
            <a:endParaRPr sz="1800" b="0" i="0" u="none" strike="noStrike" cap="none">
              <a:solidFill>
                <a:srgbClr val="000000"/>
              </a:solidFill>
              <a:latin typeface="Arial"/>
              <a:ea typeface="Arial"/>
              <a:cs typeface="Arial"/>
              <a:sym typeface="Arial"/>
            </a:endParaRPr>
          </a:p>
        </p:txBody>
      </p:sp>
      <p:pic>
        <p:nvPicPr>
          <p:cNvPr id="2" name="Resim 1"/>
          <p:cNvPicPr>
            <a:picLocks noChangeAspect="1"/>
          </p:cNvPicPr>
          <p:nvPr/>
        </p:nvPicPr>
        <p:blipFill>
          <a:blip r:embed="rId8"/>
          <a:stretch>
            <a:fillRect/>
          </a:stretch>
        </p:blipFill>
        <p:spPr>
          <a:xfrm>
            <a:off x="10252364" y="-14795"/>
            <a:ext cx="1939636" cy="149562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7"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50" name="Google Shape;150;p7"/>
          <p:cNvSpPr txBox="1">
            <a:spLocks noGrp="1"/>
          </p:cNvSpPr>
          <p:nvPr>
            <p:ph type="ctrTitle"/>
          </p:nvPr>
        </p:nvSpPr>
        <p:spPr>
          <a:xfrm>
            <a:off x="820615" y="1562449"/>
            <a:ext cx="10515600" cy="126387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2000"/>
              <a:buFont typeface="Times New Roman"/>
              <a:buNone/>
            </a:pPr>
            <a:r>
              <a:rPr lang="en-US" sz="2800">
                <a:latin typeface="Times New Roman"/>
                <a:ea typeface="Times New Roman"/>
                <a:cs typeface="Times New Roman"/>
                <a:sym typeface="Times New Roman"/>
              </a:rPr>
              <a:t>Distribution of awareness levels of teachers participating in the research on the contribution of international coordination on the use of water resources to the fight against global climate change</a:t>
            </a:r>
            <a:endParaRPr sz="2800">
              <a:latin typeface="Times New Roman"/>
              <a:ea typeface="Times New Roman"/>
              <a:cs typeface="Times New Roman"/>
              <a:sym typeface="Times New Roman"/>
            </a:endParaRPr>
          </a:p>
        </p:txBody>
      </p:sp>
      <p:pic>
        <p:nvPicPr>
          <p:cNvPr id="151" name="Google Shape;151;p7"/>
          <p:cNvPicPr preferRelativeResize="0"/>
          <p:nvPr/>
        </p:nvPicPr>
        <p:blipFill rotWithShape="1">
          <a:blip r:embed="rId4">
            <a:alphaModFix/>
          </a:blip>
          <a:srcRect/>
          <a:stretch/>
        </p:blipFill>
        <p:spPr>
          <a:xfrm>
            <a:off x="3429360" y="3107096"/>
            <a:ext cx="1035675" cy="742559"/>
          </a:xfrm>
          <a:prstGeom prst="rect">
            <a:avLst/>
          </a:prstGeom>
          <a:noFill/>
          <a:ln>
            <a:noFill/>
          </a:ln>
        </p:spPr>
      </p:pic>
      <p:sp>
        <p:nvSpPr>
          <p:cNvPr id="152" name="Google Shape;152;p7"/>
          <p:cNvSpPr txBox="1">
            <a:spLocks noGrp="1"/>
          </p:cNvSpPr>
          <p:nvPr>
            <p:ph type="subTitle" idx="1"/>
          </p:nvPr>
        </p:nvSpPr>
        <p:spPr>
          <a:xfrm>
            <a:off x="1374371" y="2826326"/>
            <a:ext cx="5292436" cy="3148057"/>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Graph 6, when the distribution of opinions of the teachers who participated in the research is examined regarding the statement "Ensuring international coordination regarding the use of water resources contributes to the fight against global climate change", the participating teachers; It was observed that 44 of them said they strongly disagree, 28 said they disagree, 96 said they are undecided, 709 said they agree, and 911 said they strongly agree.</a:t>
            </a:r>
            <a:r>
              <a:rPr lang="en-US" sz="2900">
                <a:latin typeface="Times New Roman"/>
                <a:ea typeface="Times New Roman"/>
                <a:cs typeface="Times New Roman"/>
                <a:sym typeface="Times New Roman"/>
              </a:rPr>
              <a:t>	</a:t>
            </a:r>
            <a:endParaRPr sz="2900">
              <a:latin typeface="Times New Roman"/>
              <a:ea typeface="Times New Roman"/>
              <a:cs typeface="Times New Roman"/>
              <a:sym typeface="Times New Roman"/>
            </a:endParaRPr>
          </a:p>
        </p:txBody>
      </p:sp>
      <p:pic>
        <p:nvPicPr>
          <p:cNvPr id="153" name="Google Shape;153;p7" descr="ekran görüntüsü, çizgi film, grafik, kırpıntı çizim içeren bir resim&#10;&#10;Açıklama otomatik olarak oluşturuldu"/>
          <p:cNvPicPr preferRelativeResize="0"/>
          <p:nvPr/>
        </p:nvPicPr>
        <p:blipFill rotWithShape="1">
          <a:blip r:embed="rId5">
            <a:alphaModFix/>
          </a:blip>
          <a:srcRect l="1610" t="34428" r="41715" b="39303"/>
          <a:stretch/>
        </p:blipFill>
        <p:spPr>
          <a:xfrm>
            <a:off x="131975" y="155451"/>
            <a:ext cx="3112417" cy="811461"/>
          </a:xfrm>
          <a:prstGeom prst="rect">
            <a:avLst/>
          </a:prstGeom>
          <a:noFill/>
          <a:ln>
            <a:noFill/>
          </a:ln>
        </p:spPr>
      </p:pic>
      <p:sp>
        <p:nvSpPr>
          <p:cNvPr id="154" name="Google Shape;154;p7"/>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55" name="Google Shape;155;p7"/>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156" name="Google Shape;156;p7"/>
          <p:cNvPicPr preferRelativeResize="0"/>
          <p:nvPr/>
        </p:nvPicPr>
        <p:blipFill rotWithShape="1">
          <a:blip r:embed="rId6">
            <a:alphaModFix/>
          </a:blip>
          <a:srcRect/>
          <a:stretch/>
        </p:blipFill>
        <p:spPr>
          <a:xfrm>
            <a:off x="5536098" y="3395073"/>
            <a:ext cx="5194747" cy="941981"/>
          </a:xfrm>
          <a:prstGeom prst="rect">
            <a:avLst/>
          </a:prstGeom>
          <a:noFill/>
          <a:ln>
            <a:noFill/>
          </a:ln>
        </p:spPr>
      </p:pic>
      <p:sp>
        <p:nvSpPr>
          <p:cNvPr id="157" name="Google Shape;157;p7"/>
          <p:cNvSpPr/>
          <p:nvPr/>
        </p:nvSpPr>
        <p:spPr>
          <a:xfrm>
            <a:off x="6666806" y="2998758"/>
            <a:ext cx="5135101"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According to these results; It is seen that 91% of the participants think that international coordination in the fight against global climate change will contribute to the use of water resources.</a:t>
            </a:r>
            <a:endParaRPr sz="1800" b="0" i="0" u="none" strike="noStrike" cap="none">
              <a:solidFill>
                <a:srgbClr val="000000"/>
              </a:solidFill>
              <a:latin typeface="Arial"/>
              <a:ea typeface="Arial"/>
              <a:cs typeface="Arial"/>
              <a:sym typeface="Arial"/>
            </a:endParaRPr>
          </a:p>
        </p:txBody>
      </p:sp>
      <p:pic>
        <p:nvPicPr>
          <p:cNvPr id="158" name="Google Shape;158;p7"/>
          <p:cNvPicPr preferRelativeResize="0"/>
          <p:nvPr/>
        </p:nvPicPr>
        <p:blipFill rotWithShape="1">
          <a:blip r:embed="rId7">
            <a:alphaModFix/>
          </a:blip>
          <a:srcRect/>
          <a:stretch/>
        </p:blipFill>
        <p:spPr>
          <a:xfrm>
            <a:off x="1471353" y="2826326"/>
            <a:ext cx="1877218" cy="1480971"/>
          </a:xfrm>
          <a:prstGeom prst="rect">
            <a:avLst/>
          </a:prstGeom>
          <a:noFill/>
          <a:ln>
            <a:noFill/>
          </a:ln>
        </p:spPr>
      </p:pic>
      <p:pic>
        <p:nvPicPr>
          <p:cNvPr id="2" name="Resim 1"/>
          <p:cNvPicPr>
            <a:picLocks noChangeAspect="1"/>
          </p:cNvPicPr>
          <p:nvPr/>
        </p:nvPicPr>
        <p:blipFill>
          <a:blip r:embed="rId8"/>
          <a:stretch>
            <a:fillRect/>
          </a:stretch>
        </p:blipFill>
        <p:spPr>
          <a:xfrm>
            <a:off x="10167953" y="-11407"/>
            <a:ext cx="2024047" cy="156071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8"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4" name="Google Shape;164;p8"/>
          <p:cNvSpPr txBox="1">
            <a:spLocks noGrp="1"/>
          </p:cNvSpPr>
          <p:nvPr>
            <p:ph type="ctrTitle"/>
          </p:nvPr>
        </p:nvSpPr>
        <p:spPr>
          <a:xfrm>
            <a:off x="1374370" y="1562449"/>
            <a:ext cx="10102521" cy="1182399"/>
          </a:xfrm>
          <a:prstGeom prst="rect">
            <a:avLst/>
          </a:prstGeom>
          <a:noFill/>
          <a:ln>
            <a:noFill/>
          </a:ln>
        </p:spPr>
        <p:txBody>
          <a:bodyPr spcFirstLastPara="1" wrap="square" lIns="91425" tIns="45700" rIns="91425" bIns="45700" anchor="b" anchorCtr="0">
            <a:noAutofit/>
          </a:bodyPr>
          <a:lstStyle/>
          <a:p>
            <a:pPr marL="0" lvl="0" indent="0" algn="just" rtl="0">
              <a:lnSpc>
                <a:spcPct val="90000"/>
              </a:lnSpc>
              <a:spcBef>
                <a:spcPts val="0"/>
              </a:spcBef>
              <a:spcAft>
                <a:spcPts val="0"/>
              </a:spcAft>
              <a:buClr>
                <a:schemeClr val="dk1"/>
              </a:buClr>
              <a:buSzPts val="2000"/>
              <a:buFont typeface="Times New Roman"/>
              <a:buNone/>
            </a:pPr>
            <a:r>
              <a:rPr lang="en-US" sz="2400">
                <a:latin typeface="Times New Roman"/>
                <a:ea typeface="Times New Roman"/>
                <a:cs typeface="Times New Roman"/>
                <a:sym typeface="Times New Roman"/>
              </a:rPr>
              <a:t>Distribution of the opinions of the teachers participating in the research regarding the issue of the impact of climate change on water resources and adaptation studies being included at an adequate level in the secondary education curriculum for their branch.</a:t>
            </a:r>
            <a:endParaRPr sz="2400">
              <a:latin typeface="Times New Roman"/>
              <a:ea typeface="Times New Roman"/>
              <a:cs typeface="Times New Roman"/>
              <a:sym typeface="Times New Roman"/>
            </a:endParaRPr>
          </a:p>
        </p:txBody>
      </p:sp>
      <p:pic>
        <p:nvPicPr>
          <p:cNvPr id="165" name="Google Shape;165;p8"/>
          <p:cNvPicPr preferRelativeResize="0"/>
          <p:nvPr/>
        </p:nvPicPr>
        <p:blipFill rotWithShape="1">
          <a:blip r:embed="rId4">
            <a:alphaModFix/>
          </a:blip>
          <a:srcRect/>
          <a:stretch/>
        </p:blipFill>
        <p:spPr>
          <a:xfrm>
            <a:off x="3429360" y="3107096"/>
            <a:ext cx="1035675" cy="742559"/>
          </a:xfrm>
          <a:prstGeom prst="rect">
            <a:avLst/>
          </a:prstGeom>
          <a:noFill/>
          <a:ln>
            <a:noFill/>
          </a:ln>
        </p:spPr>
      </p:pic>
      <p:sp>
        <p:nvSpPr>
          <p:cNvPr id="166" name="Google Shape;166;p8"/>
          <p:cNvSpPr txBox="1">
            <a:spLocks noGrp="1"/>
          </p:cNvSpPr>
          <p:nvPr>
            <p:ph type="subTitle" idx="1"/>
          </p:nvPr>
        </p:nvSpPr>
        <p:spPr>
          <a:xfrm>
            <a:off x="1374371" y="2826326"/>
            <a:ext cx="5292436" cy="3148057"/>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Graph 7, when the distribution of opinions of the teachers who participated in the research with the statement "The issue of climate change impact on water resources and adaptation studies is adequately included in the secondary education programme for my branch" is examined, the participating teachers; It was observed that 197 of them said they strongly disagreed, 595 said they disagreed, 555 said they were undecided, 337 said they agreed, and 104 said they strongly agreed.</a:t>
            </a:r>
            <a:r>
              <a:rPr lang="en-US" sz="2900">
                <a:latin typeface="Times New Roman"/>
                <a:ea typeface="Times New Roman"/>
                <a:cs typeface="Times New Roman"/>
                <a:sym typeface="Times New Roman"/>
              </a:rPr>
              <a:t>	</a:t>
            </a:r>
            <a:endParaRPr sz="2900">
              <a:latin typeface="Times New Roman"/>
              <a:ea typeface="Times New Roman"/>
              <a:cs typeface="Times New Roman"/>
              <a:sym typeface="Times New Roman"/>
            </a:endParaRPr>
          </a:p>
        </p:txBody>
      </p:sp>
      <p:pic>
        <p:nvPicPr>
          <p:cNvPr id="167" name="Google Shape;167;p8" descr="ekran görüntüsü, çizgi film, grafik, kırpıntı çizim içeren bir resim&#10;&#10;Açıklama otomatik olarak oluşturuldu"/>
          <p:cNvPicPr preferRelativeResize="0"/>
          <p:nvPr/>
        </p:nvPicPr>
        <p:blipFill rotWithShape="1">
          <a:blip r:embed="rId5">
            <a:alphaModFix/>
          </a:blip>
          <a:srcRect l="1610" t="34428" r="41715" b="39303"/>
          <a:stretch/>
        </p:blipFill>
        <p:spPr>
          <a:xfrm>
            <a:off x="131975" y="155451"/>
            <a:ext cx="3112417" cy="811461"/>
          </a:xfrm>
          <a:prstGeom prst="rect">
            <a:avLst/>
          </a:prstGeom>
          <a:noFill/>
          <a:ln>
            <a:noFill/>
          </a:ln>
        </p:spPr>
      </p:pic>
      <p:sp>
        <p:nvSpPr>
          <p:cNvPr id="168" name="Google Shape;168;p8"/>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69" name="Google Shape;169;p8"/>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170" name="Google Shape;170;p8"/>
          <p:cNvPicPr preferRelativeResize="0"/>
          <p:nvPr/>
        </p:nvPicPr>
        <p:blipFill rotWithShape="1">
          <a:blip r:embed="rId6">
            <a:alphaModFix/>
          </a:blip>
          <a:srcRect/>
          <a:stretch/>
        </p:blipFill>
        <p:spPr>
          <a:xfrm>
            <a:off x="5536098" y="3395073"/>
            <a:ext cx="5194747" cy="941981"/>
          </a:xfrm>
          <a:prstGeom prst="rect">
            <a:avLst/>
          </a:prstGeom>
          <a:noFill/>
          <a:ln>
            <a:noFill/>
          </a:ln>
        </p:spPr>
      </p:pic>
      <p:sp>
        <p:nvSpPr>
          <p:cNvPr id="171" name="Google Shape;171;p8"/>
          <p:cNvSpPr/>
          <p:nvPr/>
        </p:nvSpPr>
        <p:spPr>
          <a:xfrm>
            <a:off x="6666806" y="2998758"/>
            <a:ext cx="5021101"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According to these results; It can be seen that almost half of the participants expressed their opinion that the impact of climate change on water resources and adaptation studies are not sufficiently included in the secondary school curriculum.</a:t>
            </a:r>
            <a:endParaRPr sz="1800" b="0" i="0" u="none" strike="noStrike" cap="none">
              <a:solidFill>
                <a:srgbClr val="000000"/>
              </a:solidFill>
              <a:latin typeface="Arial"/>
              <a:ea typeface="Arial"/>
              <a:cs typeface="Arial"/>
              <a:sym typeface="Arial"/>
            </a:endParaRPr>
          </a:p>
        </p:txBody>
      </p:sp>
      <p:pic>
        <p:nvPicPr>
          <p:cNvPr id="172" name="Google Shape;172;p8"/>
          <p:cNvPicPr preferRelativeResize="0"/>
          <p:nvPr/>
        </p:nvPicPr>
        <p:blipFill rotWithShape="1">
          <a:blip r:embed="rId7">
            <a:alphaModFix/>
          </a:blip>
          <a:srcRect/>
          <a:stretch/>
        </p:blipFill>
        <p:spPr>
          <a:xfrm>
            <a:off x="1459002" y="2789030"/>
            <a:ext cx="1938437" cy="1392272"/>
          </a:xfrm>
          <a:prstGeom prst="rect">
            <a:avLst/>
          </a:prstGeom>
          <a:noFill/>
          <a:ln>
            <a:noFill/>
          </a:ln>
        </p:spPr>
      </p:pic>
      <p:pic>
        <p:nvPicPr>
          <p:cNvPr id="2" name="Resim 1"/>
          <p:cNvPicPr>
            <a:picLocks noChangeAspect="1"/>
          </p:cNvPicPr>
          <p:nvPr/>
        </p:nvPicPr>
        <p:blipFill>
          <a:blip r:embed="rId8"/>
          <a:stretch>
            <a:fillRect/>
          </a:stretch>
        </p:blipFill>
        <p:spPr>
          <a:xfrm>
            <a:off x="10317018" y="0"/>
            <a:ext cx="1874982" cy="144576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9"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8" name="Google Shape;178;p9"/>
          <p:cNvSpPr txBox="1">
            <a:spLocks noGrp="1"/>
          </p:cNvSpPr>
          <p:nvPr>
            <p:ph type="ctrTitle"/>
          </p:nvPr>
        </p:nvSpPr>
        <p:spPr>
          <a:xfrm>
            <a:off x="1374371" y="1562449"/>
            <a:ext cx="10243198" cy="118239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2000"/>
              <a:buFont typeface="Times New Roman"/>
              <a:buNone/>
            </a:pPr>
            <a:r>
              <a:rPr lang="en-US" sz="2400">
                <a:latin typeface="Times New Roman"/>
                <a:ea typeface="Times New Roman"/>
                <a:cs typeface="Times New Roman"/>
                <a:sym typeface="Times New Roman"/>
              </a:rPr>
              <a:t>Distribution of opinions of teachers participating in the research regarding the inclusion of water crisis management and adaptation behaviours in the teaching practices of all branch teachers in the context of global climate change.</a:t>
            </a:r>
            <a:endParaRPr sz="2400">
              <a:latin typeface="Times New Roman"/>
              <a:ea typeface="Times New Roman"/>
              <a:cs typeface="Times New Roman"/>
              <a:sym typeface="Times New Roman"/>
            </a:endParaRPr>
          </a:p>
        </p:txBody>
      </p:sp>
      <p:pic>
        <p:nvPicPr>
          <p:cNvPr id="179" name="Google Shape;179;p9"/>
          <p:cNvPicPr preferRelativeResize="0"/>
          <p:nvPr/>
        </p:nvPicPr>
        <p:blipFill rotWithShape="1">
          <a:blip r:embed="rId4">
            <a:alphaModFix/>
          </a:blip>
          <a:srcRect/>
          <a:stretch/>
        </p:blipFill>
        <p:spPr>
          <a:xfrm>
            <a:off x="3429360" y="3107096"/>
            <a:ext cx="1035675" cy="742559"/>
          </a:xfrm>
          <a:prstGeom prst="rect">
            <a:avLst/>
          </a:prstGeom>
          <a:noFill/>
          <a:ln>
            <a:noFill/>
          </a:ln>
        </p:spPr>
      </p:pic>
      <p:sp>
        <p:nvSpPr>
          <p:cNvPr id="180" name="Google Shape;180;p9"/>
          <p:cNvSpPr txBox="1">
            <a:spLocks noGrp="1"/>
          </p:cNvSpPr>
          <p:nvPr>
            <p:ph type="subTitle" idx="1"/>
          </p:nvPr>
        </p:nvSpPr>
        <p:spPr>
          <a:xfrm>
            <a:off x="1374371" y="2826326"/>
            <a:ext cx="5292436" cy="3148057"/>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Graph 8, if the distribution of the opinions of the teachers who participated in the research with the statement "Coping with and adapting to the water crisis in the context of global climate change is a subject that all branch teachers can include in their classroom practices" is examined, the participating teachers; it was observed that 31 of them said they strongly disagreed, 78 said they disagreed, 139 said they were undecided, 878 said they agreed, and 662 said they strongly agreed.</a:t>
            </a:r>
            <a:r>
              <a:rPr lang="en-US" sz="2900">
                <a:latin typeface="Times New Roman"/>
                <a:ea typeface="Times New Roman"/>
                <a:cs typeface="Times New Roman"/>
                <a:sym typeface="Times New Roman"/>
              </a:rPr>
              <a:t>	</a:t>
            </a:r>
            <a:endParaRPr sz="2900">
              <a:latin typeface="Times New Roman"/>
              <a:ea typeface="Times New Roman"/>
              <a:cs typeface="Times New Roman"/>
              <a:sym typeface="Times New Roman"/>
            </a:endParaRPr>
          </a:p>
        </p:txBody>
      </p:sp>
      <p:pic>
        <p:nvPicPr>
          <p:cNvPr id="181" name="Google Shape;181;p9" descr="ekran görüntüsü, çizgi film, grafik, kırpıntı çizim içeren bir resim&#10;&#10;Açıklama otomatik olarak oluşturuldu"/>
          <p:cNvPicPr preferRelativeResize="0"/>
          <p:nvPr/>
        </p:nvPicPr>
        <p:blipFill rotWithShape="1">
          <a:blip r:embed="rId5">
            <a:alphaModFix/>
          </a:blip>
          <a:srcRect l="1610" t="34428" r="41715" b="39303"/>
          <a:stretch/>
        </p:blipFill>
        <p:spPr>
          <a:xfrm>
            <a:off x="131975" y="155451"/>
            <a:ext cx="3112417" cy="811461"/>
          </a:xfrm>
          <a:prstGeom prst="rect">
            <a:avLst/>
          </a:prstGeom>
          <a:noFill/>
          <a:ln>
            <a:noFill/>
          </a:ln>
        </p:spPr>
      </p:pic>
      <p:sp>
        <p:nvSpPr>
          <p:cNvPr id="182" name="Google Shape;182;p9"/>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183" name="Google Shape;183;p9"/>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184" name="Google Shape;184;p9"/>
          <p:cNvPicPr preferRelativeResize="0"/>
          <p:nvPr/>
        </p:nvPicPr>
        <p:blipFill rotWithShape="1">
          <a:blip r:embed="rId6">
            <a:alphaModFix/>
          </a:blip>
          <a:srcRect/>
          <a:stretch/>
        </p:blipFill>
        <p:spPr>
          <a:xfrm>
            <a:off x="5536098" y="3395073"/>
            <a:ext cx="5194747" cy="941981"/>
          </a:xfrm>
          <a:prstGeom prst="rect">
            <a:avLst/>
          </a:prstGeom>
          <a:noFill/>
          <a:ln>
            <a:noFill/>
          </a:ln>
        </p:spPr>
      </p:pic>
      <p:sp>
        <p:nvSpPr>
          <p:cNvPr id="185" name="Google Shape;185;p9"/>
          <p:cNvSpPr/>
          <p:nvPr/>
        </p:nvSpPr>
        <p:spPr>
          <a:xfrm>
            <a:off x="6666806" y="2998758"/>
            <a:ext cx="5193499"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Times New Roman"/>
                <a:ea typeface="Times New Roman"/>
                <a:cs typeface="Times New Roman"/>
                <a:sym typeface="Times New Roman"/>
              </a:rPr>
              <a:t>According to these results; 86% of the participants expressed the opinion that all branch teachers could include in their teaching practices about combating and adapting to the water crisis.</a:t>
            </a:r>
            <a:endParaRPr sz="2000" b="0" i="0" u="none" strike="noStrike" cap="none">
              <a:solidFill>
                <a:srgbClr val="000000"/>
              </a:solidFill>
              <a:latin typeface="Arial"/>
              <a:ea typeface="Arial"/>
              <a:cs typeface="Arial"/>
              <a:sym typeface="Arial"/>
            </a:endParaRPr>
          </a:p>
        </p:txBody>
      </p:sp>
      <p:pic>
        <p:nvPicPr>
          <p:cNvPr id="186" name="Google Shape;186;p9"/>
          <p:cNvPicPr preferRelativeResize="0"/>
          <p:nvPr/>
        </p:nvPicPr>
        <p:blipFill rotWithShape="1">
          <a:blip r:embed="rId7">
            <a:alphaModFix/>
          </a:blip>
          <a:srcRect/>
          <a:stretch/>
        </p:blipFill>
        <p:spPr>
          <a:xfrm>
            <a:off x="1482762" y="2826326"/>
            <a:ext cx="1853456" cy="1474973"/>
          </a:xfrm>
          <a:prstGeom prst="rect">
            <a:avLst/>
          </a:prstGeom>
          <a:noFill/>
          <a:ln>
            <a:noFill/>
          </a:ln>
        </p:spPr>
      </p:pic>
      <p:pic>
        <p:nvPicPr>
          <p:cNvPr id="2" name="Resim 1"/>
          <p:cNvPicPr>
            <a:picLocks noChangeAspect="1"/>
          </p:cNvPicPr>
          <p:nvPr/>
        </p:nvPicPr>
        <p:blipFill>
          <a:blip r:embed="rId8"/>
          <a:stretch>
            <a:fillRect/>
          </a:stretch>
        </p:blipFill>
        <p:spPr>
          <a:xfrm>
            <a:off x="10167953" y="0"/>
            <a:ext cx="2024047" cy="156071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10"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2" name="Google Shape;192;p10"/>
          <p:cNvSpPr txBox="1">
            <a:spLocks noGrp="1"/>
          </p:cNvSpPr>
          <p:nvPr>
            <p:ph type="ctrTitle"/>
          </p:nvPr>
        </p:nvSpPr>
        <p:spPr>
          <a:xfrm>
            <a:off x="633046" y="1174973"/>
            <a:ext cx="10785231" cy="1569876"/>
          </a:xfrm>
          <a:prstGeom prst="rect">
            <a:avLst/>
          </a:prstGeom>
          <a:noFill/>
          <a:ln>
            <a:noFill/>
          </a:ln>
        </p:spPr>
        <p:txBody>
          <a:bodyPr spcFirstLastPara="1" wrap="square" lIns="91425" tIns="45700" rIns="91425" bIns="45700" anchor="b" anchorCtr="0">
            <a:normAutofit/>
          </a:bodyPr>
          <a:lstStyle/>
          <a:p>
            <a:pPr marL="0" lvl="0" indent="0" algn="just" rtl="0">
              <a:lnSpc>
                <a:spcPct val="90000"/>
              </a:lnSpc>
              <a:spcBef>
                <a:spcPts val="0"/>
              </a:spcBef>
              <a:spcAft>
                <a:spcPts val="0"/>
              </a:spcAft>
              <a:buClr>
                <a:schemeClr val="dk1"/>
              </a:buClr>
              <a:buSzPts val="2000"/>
              <a:buFont typeface="Times New Roman"/>
              <a:buNone/>
            </a:pPr>
            <a:r>
              <a:rPr lang="en-US" sz="2800">
                <a:latin typeface="Times New Roman"/>
                <a:ea typeface="Times New Roman"/>
                <a:cs typeface="Times New Roman"/>
                <a:sym typeface="Times New Roman"/>
              </a:rPr>
              <a:t>Distribution of awareness levels of teachers participating in the research regarding their ability to meet students' learning needs on adaptation to climate change, drought and efficient use of water resources.</a:t>
            </a:r>
            <a:endParaRPr sz="2800">
              <a:latin typeface="Times New Roman"/>
              <a:ea typeface="Times New Roman"/>
              <a:cs typeface="Times New Roman"/>
              <a:sym typeface="Times New Roman"/>
            </a:endParaRPr>
          </a:p>
        </p:txBody>
      </p:sp>
      <p:pic>
        <p:nvPicPr>
          <p:cNvPr id="193" name="Google Shape;193;p10"/>
          <p:cNvPicPr preferRelativeResize="0"/>
          <p:nvPr/>
        </p:nvPicPr>
        <p:blipFill rotWithShape="1">
          <a:blip r:embed="rId4">
            <a:alphaModFix/>
          </a:blip>
          <a:srcRect/>
          <a:stretch/>
        </p:blipFill>
        <p:spPr>
          <a:xfrm>
            <a:off x="3429360" y="3107096"/>
            <a:ext cx="1035675" cy="742559"/>
          </a:xfrm>
          <a:prstGeom prst="rect">
            <a:avLst/>
          </a:prstGeom>
          <a:noFill/>
          <a:ln>
            <a:noFill/>
          </a:ln>
        </p:spPr>
      </p:pic>
      <p:sp>
        <p:nvSpPr>
          <p:cNvPr id="194" name="Google Shape;194;p10"/>
          <p:cNvSpPr txBox="1">
            <a:spLocks noGrp="1"/>
          </p:cNvSpPr>
          <p:nvPr>
            <p:ph type="subTitle" idx="1"/>
          </p:nvPr>
        </p:nvSpPr>
        <p:spPr>
          <a:xfrm>
            <a:off x="1374371" y="2826326"/>
            <a:ext cx="5292436" cy="3148057"/>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Graph 9, when the distribution of awareness levels of the teachers participating in the research with the statement "I am competent to meet the learning needs of students on adaptation to climate change, drought and efficient use of water resources" is examined, the participating teachers; it was observed that 26 of them said they strongly disagreed, 153 said they disagreed, 485 said they were undecided, 823 said they agreed and 301 said they strongly agreed.</a:t>
            </a:r>
            <a:endParaRPr sz="2900">
              <a:latin typeface="Times New Roman"/>
              <a:ea typeface="Times New Roman"/>
              <a:cs typeface="Times New Roman"/>
              <a:sym typeface="Times New Roman"/>
            </a:endParaRPr>
          </a:p>
        </p:txBody>
      </p:sp>
      <p:pic>
        <p:nvPicPr>
          <p:cNvPr id="195" name="Google Shape;195;p10" descr="ekran görüntüsü, çizgi film, grafik, kırpıntı çizim içeren bir resim&#10;&#10;Açıklama otomatik olarak oluşturuldu"/>
          <p:cNvPicPr preferRelativeResize="0"/>
          <p:nvPr/>
        </p:nvPicPr>
        <p:blipFill rotWithShape="1">
          <a:blip r:embed="rId5">
            <a:alphaModFix/>
          </a:blip>
          <a:srcRect l="1610" t="34428" r="41715" b="39303"/>
          <a:stretch/>
        </p:blipFill>
        <p:spPr>
          <a:xfrm>
            <a:off x="131975" y="155451"/>
            <a:ext cx="3112417" cy="811461"/>
          </a:xfrm>
          <a:prstGeom prst="rect">
            <a:avLst/>
          </a:prstGeom>
          <a:noFill/>
          <a:ln>
            <a:noFill/>
          </a:ln>
        </p:spPr>
      </p:pic>
      <p:sp>
        <p:nvSpPr>
          <p:cNvPr id="196" name="Google Shape;196;p10"/>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2023-2-IT02-KA210-SCH-00018458</a:t>
            </a:r>
            <a:endParaRPr sz="1400" b="0" i="0" u="none" strike="noStrike" cap="none">
              <a:solidFill>
                <a:srgbClr val="000000"/>
              </a:solidFill>
              <a:latin typeface="Arial"/>
              <a:ea typeface="Arial"/>
              <a:cs typeface="Arial"/>
              <a:sym typeface="Arial"/>
            </a:endParaRPr>
          </a:p>
        </p:txBody>
      </p:sp>
      <p:sp>
        <p:nvSpPr>
          <p:cNvPr id="197" name="Google Shape;197;p10"/>
          <p:cNvSpPr txBox="1"/>
          <p:nvPr/>
        </p:nvSpPr>
        <p:spPr>
          <a:xfrm>
            <a:off x="331694" y="6114990"/>
            <a:ext cx="6335111"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198" name="Google Shape;198;p10"/>
          <p:cNvPicPr preferRelativeResize="0"/>
          <p:nvPr/>
        </p:nvPicPr>
        <p:blipFill rotWithShape="1">
          <a:blip r:embed="rId6">
            <a:alphaModFix/>
          </a:blip>
          <a:srcRect/>
          <a:stretch/>
        </p:blipFill>
        <p:spPr>
          <a:xfrm>
            <a:off x="5536098" y="3395073"/>
            <a:ext cx="5194747" cy="941981"/>
          </a:xfrm>
          <a:prstGeom prst="rect">
            <a:avLst/>
          </a:prstGeom>
          <a:noFill/>
          <a:ln>
            <a:noFill/>
          </a:ln>
        </p:spPr>
      </p:pic>
      <p:sp>
        <p:nvSpPr>
          <p:cNvPr id="199" name="Google Shape;199;p10"/>
          <p:cNvSpPr/>
          <p:nvPr/>
        </p:nvSpPr>
        <p:spPr>
          <a:xfrm>
            <a:off x="6736200" y="2876950"/>
            <a:ext cx="5112000" cy="356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According to these results, 63% of the participants think that they are able to meet the learning needs of students on adaptation to climate change, drought and efficient use of water resources. On the other hand, 37% of the participants do not think that they are able to meet the learning needs of students on adaptation to climate change, drought and efficient use of water resources.</a:t>
            </a:r>
            <a:endParaRPr sz="1800" b="0" i="0" u="none" strike="noStrike" cap="none">
              <a:solidFill>
                <a:srgbClr val="000000"/>
              </a:solidFill>
              <a:latin typeface="Arial"/>
              <a:ea typeface="Arial"/>
              <a:cs typeface="Arial"/>
              <a:sym typeface="Arial"/>
            </a:endParaRPr>
          </a:p>
        </p:txBody>
      </p:sp>
      <p:pic>
        <p:nvPicPr>
          <p:cNvPr id="200" name="Google Shape;200;p10"/>
          <p:cNvPicPr preferRelativeResize="0"/>
          <p:nvPr/>
        </p:nvPicPr>
        <p:blipFill rotWithShape="1">
          <a:blip r:embed="rId7">
            <a:alphaModFix/>
          </a:blip>
          <a:srcRect/>
          <a:stretch/>
        </p:blipFill>
        <p:spPr>
          <a:xfrm>
            <a:off x="1526990" y="2812301"/>
            <a:ext cx="1749751" cy="1457299"/>
          </a:xfrm>
          <a:prstGeom prst="rect">
            <a:avLst/>
          </a:prstGeom>
          <a:noFill/>
          <a:ln>
            <a:noFill/>
          </a:ln>
        </p:spPr>
      </p:pic>
      <p:pic>
        <p:nvPicPr>
          <p:cNvPr id="2" name="Resim 1"/>
          <p:cNvPicPr>
            <a:picLocks noChangeAspect="1"/>
          </p:cNvPicPr>
          <p:nvPr/>
        </p:nvPicPr>
        <p:blipFill>
          <a:blip r:embed="rId8"/>
          <a:stretch>
            <a:fillRect/>
          </a:stretch>
        </p:blipFill>
        <p:spPr>
          <a:xfrm>
            <a:off x="10167953" y="0"/>
            <a:ext cx="2024047" cy="156071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11"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6" name="Google Shape;206;p11"/>
          <p:cNvSpPr txBox="1">
            <a:spLocks noGrp="1"/>
          </p:cNvSpPr>
          <p:nvPr>
            <p:ph type="ctrTitle"/>
          </p:nvPr>
        </p:nvSpPr>
        <p:spPr>
          <a:xfrm>
            <a:off x="884843" y="1438076"/>
            <a:ext cx="10172860" cy="1182399"/>
          </a:xfrm>
          <a:prstGeom prst="rect">
            <a:avLst/>
          </a:prstGeom>
          <a:noFill/>
          <a:ln>
            <a:noFill/>
          </a:ln>
        </p:spPr>
        <p:txBody>
          <a:bodyPr spcFirstLastPara="1" wrap="square" lIns="91425" tIns="45700" rIns="91425" bIns="45700" anchor="b" anchorCtr="0">
            <a:noAutofit/>
          </a:bodyPr>
          <a:lstStyle/>
          <a:p>
            <a:pPr marL="0" lvl="0" indent="0" algn="just" rtl="0">
              <a:lnSpc>
                <a:spcPct val="90000"/>
              </a:lnSpc>
              <a:spcBef>
                <a:spcPts val="0"/>
              </a:spcBef>
              <a:spcAft>
                <a:spcPts val="0"/>
              </a:spcAft>
              <a:buClr>
                <a:schemeClr val="dk1"/>
              </a:buClr>
              <a:buSzPts val="2000"/>
              <a:buFont typeface="Times New Roman"/>
              <a:buNone/>
            </a:pPr>
            <a:r>
              <a:rPr lang="en-US" sz="2800">
                <a:latin typeface="Times New Roman"/>
                <a:ea typeface="Times New Roman"/>
                <a:cs typeface="Times New Roman"/>
                <a:sym typeface="Times New Roman"/>
              </a:rPr>
              <a:t>Distribution of opinions of teachers participating in the research on the provision of training for teachers on climate change and its effects, raising awareness at local level and including sustainable solutions.</a:t>
            </a:r>
            <a:endParaRPr sz="2800">
              <a:latin typeface="Times New Roman"/>
              <a:ea typeface="Times New Roman"/>
              <a:cs typeface="Times New Roman"/>
              <a:sym typeface="Times New Roman"/>
            </a:endParaRPr>
          </a:p>
        </p:txBody>
      </p:sp>
      <p:pic>
        <p:nvPicPr>
          <p:cNvPr id="207" name="Google Shape;207;p11"/>
          <p:cNvPicPr preferRelativeResize="0"/>
          <p:nvPr/>
        </p:nvPicPr>
        <p:blipFill rotWithShape="1">
          <a:blip r:embed="rId4">
            <a:alphaModFix/>
          </a:blip>
          <a:srcRect/>
          <a:stretch/>
        </p:blipFill>
        <p:spPr>
          <a:xfrm>
            <a:off x="3429360" y="3107096"/>
            <a:ext cx="1035675" cy="742559"/>
          </a:xfrm>
          <a:prstGeom prst="rect">
            <a:avLst/>
          </a:prstGeom>
          <a:noFill/>
          <a:ln>
            <a:noFill/>
          </a:ln>
        </p:spPr>
      </p:pic>
      <p:sp>
        <p:nvSpPr>
          <p:cNvPr id="208" name="Google Shape;208;p11"/>
          <p:cNvSpPr txBox="1">
            <a:spLocks noGrp="1"/>
          </p:cNvSpPr>
          <p:nvPr>
            <p:ph type="subTitle" idx="1"/>
          </p:nvPr>
        </p:nvSpPr>
        <p:spPr>
          <a:xfrm>
            <a:off x="1374371" y="2826326"/>
            <a:ext cx="5292436" cy="3148057"/>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Graph 11, if the distribution of the opinions of the teachers who participated in the research with the statement "There should be training for teachers on climate change and its effects, raising awareness at the local level and including sustainable solution methods" is examined, the participating teachers; it was observed that 54 of them said they strongly disagreed, 84 said they disagreed, 146 said they were undecided, 868 said they agreed, and 636 said they strongly agreed.</a:t>
            </a:r>
            <a:endParaRPr sz="2900">
              <a:latin typeface="Times New Roman"/>
              <a:ea typeface="Times New Roman"/>
              <a:cs typeface="Times New Roman"/>
              <a:sym typeface="Times New Roman"/>
            </a:endParaRPr>
          </a:p>
        </p:txBody>
      </p:sp>
      <p:pic>
        <p:nvPicPr>
          <p:cNvPr id="209" name="Google Shape;209;p11" descr="ekran görüntüsü, çizgi film, grafik, kırpıntı çizim içeren bir resim&#10;&#10;Açıklama otomatik olarak oluşturuldu"/>
          <p:cNvPicPr preferRelativeResize="0"/>
          <p:nvPr/>
        </p:nvPicPr>
        <p:blipFill rotWithShape="1">
          <a:blip r:embed="rId5">
            <a:alphaModFix/>
          </a:blip>
          <a:srcRect l="1610" t="34428" r="41715" b="39303"/>
          <a:stretch/>
        </p:blipFill>
        <p:spPr>
          <a:xfrm>
            <a:off x="131975" y="155451"/>
            <a:ext cx="3112417" cy="811461"/>
          </a:xfrm>
          <a:prstGeom prst="rect">
            <a:avLst/>
          </a:prstGeom>
          <a:noFill/>
          <a:ln>
            <a:noFill/>
          </a:ln>
        </p:spPr>
      </p:pic>
      <p:sp>
        <p:nvSpPr>
          <p:cNvPr id="210" name="Google Shape;210;p11"/>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211" name="Google Shape;211;p11"/>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12" name="Google Shape;212;p11"/>
          <p:cNvPicPr preferRelativeResize="0"/>
          <p:nvPr/>
        </p:nvPicPr>
        <p:blipFill rotWithShape="1">
          <a:blip r:embed="rId6">
            <a:alphaModFix/>
          </a:blip>
          <a:srcRect/>
          <a:stretch/>
        </p:blipFill>
        <p:spPr>
          <a:xfrm>
            <a:off x="5536098" y="3395073"/>
            <a:ext cx="5194747" cy="941981"/>
          </a:xfrm>
          <a:prstGeom prst="rect">
            <a:avLst/>
          </a:prstGeom>
          <a:noFill/>
          <a:ln>
            <a:noFill/>
          </a:ln>
        </p:spPr>
      </p:pic>
      <p:sp>
        <p:nvSpPr>
          <p:cNvPr id="213" name="Google Shape;213;p11"/>
          <p:cNvSpPr/>
          <p:nvPr/>
        </p:nvSpPr>
        <p:spPr>
          <a:xfrm>
            <a:off x="6666806" y="2998758"/>
            <a:ext cx="5292435"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Times New Roman"/>
                <a:ea typeface="Times New Roman"/>
                <a:cs typeface="Times New Roman"/>
                <a:sym typeface="Times New Roman"/>
              </a:rPr>
              <a:t>According to these results, 84% of the participants agreed with the idea of training teachers at local level on climate change and its effects, raising awareness and providing sustainable solutions.</a:t>
            </a:r>
            <a:endParaRPr sz="2000" b="0" i="0" u="none" strike="noStrike" cap="none">
              <a:solidFill>
                <a:srgbClr val="000000"/>
              </a:solidFill>
              <a:latin typeface="Arial"/>
              <a:ea typeface="Arial"/>
              <a:cs typeface="Arial"/>
              <a:sym typeface="Arial"/>
            </a:endParaRPr>
          </a:p>
        </p:txBody>
      </p:sp>
      <p:pic>
        <p:nvPicPr>
          <p:cNvPr id="214" name="Google Shape;214;p11"/>
          <p:cNvPicPr preferRelativeResize="0"/>
          <p:nvPr/>
        </p:nvPicPr>
        <p:blipFill rotWithShape="1">
          <a:blip r:embed="rId7">
            <a:alphaModFix/>
          </a:blip>
          <a:srcRect/>
          <a:stretch/>
        </p:blipFill>
        <p:spPr>
          <a:xfrm>
            <a:off x="1440080" y="2826326"/>
            <a:ext cx="1923572" cy="1420768"/>
          </a:xfrm>
          <a:prstGeom prst="rect">
            <a:avLst/>
          </a:prstGeom>
          <a:noFill/>
          <a:ln>
            <a:noFill/>
          </a:ln>
        </p:spPr>
      </p:pic>
      <p:pic>
        <p:nvPicPr>
          <p:cNvPr id="2" name="Resim 1"/>
          <p:cNvPicPr>
            <a:picLocks noChangeAspect="1"/>
          </p:cNvPicPr>
          <p:nvPr/>
        </p:nvPicPr>
        <p:blipFill>
          <a:blip r:embed="rId8"/>
          <a:stretch>
            <a:fillRect/>
          </a:stretch>
        </p:blipFill>
        <p:spPr>
          <a:xfrm>
            <a:off x="10730844" y="0"/>
            <a:ext cx="1461155" cy="112667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12"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0" name="Google Shape;220;p12"/>
          <p:cNvSpPr txBox="1">
            <a:spLocks noGrp="1"/>
          </p:cNvSpPr>
          <p:nvPr>
            <p:ph type="ctrTitle"/>
          </p:nvPr>
        </p:nvSpPr>
        <p:spPr>
          <a:xfrm>
            <a:off x="527538" y="1515628"/>
            <a:ext cx="11488615" cy="1170091"/>
          </a:xfrm>
          <a:prstGeom prst="rect">
            <a:avLst/>
          </a:prstGeom>
          <a:noFill/>
          <a:ln>
            <a:noFill/>
          </a:ln>
        </p:spPr>
        <p:txBody>
          <a:bodyPr spcFirstLastPara="1" wrap="square" lIns="91425" tIns="45700" rIns="91425" bIns="45700" anchor="b" anchorCtr="0">
            <a:normAutofit fontScale="90000"/>
          </a:bodyPr>
          <a:lstStyle/>
          <a:p>
            <a:pPr marL="0" lvl="0" indent="0" algn="just" rtl="0">
              <a:lnSpc>
                <a:spcPct val="90000"/>
              </a:lnSpc>
              <a:spcBef>
                <a:spcPts val="0"/>
              </a:spcBef>
              <a:spcAft>
                <a:spcPts val="0"/>
              </a:spcAft>
              <a:buClr>
                <a:schemeClr val="dk1"/>
              </a:buClr>
              <a:buSzPct val="100000"/>
              <a:buFont typeface="Times New Roman"/>
              <a:buNone/>
            </a:pPr>
            <a:r>
              <a:rPr lang="en-US" sz="2800">
                <a:latin typeface="Times New Roman"/>
                <a:ea typeface="Times New Roman"/>
                <a:cs typeface="Times New Roman"/>
                <a:sym typeface="Times New Roman"/>
              </a:rPr>
              <a:t>Distribution of opinions of teachers participating in the research regarding the need to increase the number and productivity of educators who can offer solutions to the water problem caused by climate change and who can concretise and implement these suggestions.</a:t>
            </a:r>
            <a:endParaRPr sz="2800">
              <a:latin typeface="Times New Roman"/>
              <a:ea typeface="Times New Roman"/>
              <a:cs typeface="Times New Roman"/>
              <a:sym typeface="Times New Roman"/>
            </a:endParaRPr>
          </a:p>
        </p:txBody>
      </p:sp>
      <p:pic>
        <p:nvPicPr>
          <p:cNvPr id="221" name="Google Shape;221;p12"/>
          <p:cNvPicPr preferRelativeResize="0"/>
          <p:nvPr/>
        </p:nvPicPr>
        <p:blipFill rotWithShape="1">
          <a:blip r:embed="rId4">
            <a:alphaModFix/>
          </a:blip>
          <a:srcRect/>
          <a:stretch/>
        </p:blipFill>
        <p:spPr>
          <a:xfrm>
            <a:off x="3429360" y="3107096"/>
            <a:ext cx="1035675" cy="742559"/>
          </a:xfrm>
          <a:prstGeom prst="rect">
            <a:avLst/>
          </a:prstGeom>
          <a:noFill/>
          <a:ln>
            <a:noFill/>
          </a:ln>
        </p:spPr>
      </p:pic>
      <p:sp>
        <p:nvSpPr>
          <p:cNvPr id="222" name="Google Shape;222;p12"/>
          <p:cNvSpPr txBox="1">
            <a:spLocks noGrp="1"/>
          </p:cNvSpPr>
          <p:nvPr>
            <p:ph type="subTitle" idx="1"/>
          </p:nvPr>
        </p:nvSpPr>
        <p:spPr>
          <a:xfrm>
            <a:off x="1374371" y="2826326"/>
            <a:ext cx="5292436" cy="3148057"/>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Figure 12, when the distribution of the opinions of the teachers participating in the research with the statement "It is necessary to increase the number and productivity of educators who can offer solutions to the water problem caused by climate change and who can concretise and implement these suggestions" is examined, it was observed that 37 of them said they strongly disagreed, 36 said they disagreed, 98 said they were undecided, 887 said they agreed, and 730 said they strongly agreed.</a:t>
            </a:r>
            <a:endParaRPr sz="2900">
              <a:latin typeface="Times New Roman"/>
              <a:ea typeface="Times New Roman"/>
              <a:cs typeface="Times New Roman"/>
              <a:sym typeface="Times New Roman"/>
            </a:endParaRPr>
          </a:p>
        </p:txBody>
      </p:sp>
      <p:pic>
        <p:nvPicPr>
          <p:cNvPr id="223" name="Google Shape;223;p12" descr="ekran görüntüsü, çizgi film, grafik, kırpıntı çizim içeren bir resim&#10;&#10;Açıklama otomatik olarak oluşturuldu"/>
          <p:cNvPicPr preferRelativeResize="0"/>
          <p:nvPr/>
        </p:nvPicPr>
        <p:blipFill rotWithShape="1">
          <a:blip r:embed="rId5">
            <a:alphaModFix/>
          </a:blip>
          <a:srcRect l="1610" t="34428" r="41715" b="39303"/>
          <a:stretch/>
        </p:blipFill>
        <p:spPr>
          <a:xfrm>
            <a:off x="131975" y="155451"/>
            <a:ext cx="3112417" cy="811461"/>
          </a:xfrm>
          <a:prstGeom prst="rect">
            <a:avLst/>
          </a:prstGeom>
          <a:noFill/>
          <a:ln>
            <a:noFill/>
          </a:ln>
        </p:spPr>
      </p:pic>
      <p:sp>
        <p:nvSpPr>
          <p:cNvPr id="224" name="Google Shape;224;p12"/>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225" name="Google Shape;225;p12"/>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26" name="Google Shape;226;p12"/>
          <p:cNvPicPr preferRelativeResize="0"/>
          <p:nvPr/>
        </p:nvPicPr>
        <p:blipFill rotWithShape="1">
          <a:blip r:embed="rId6">
            <a:alphaModFix/>
          </a:blip>
          <a:srcRect/>
          <a:stretch/>
        </p:blipFill>
        <p:spPr>
          <a:xfrm>
            <a:off x="5536098" y="3395073"/>
            <a:ext cx="5194747" cy="941981"/>
          </a:xfrm>
          <a:prstGeom prst="rect">
            <a:avLst/>
          </a:prstGeom>
          <a:noFill/>
          <a:ln>
            <a:noFill/>
          </a:ln>
        </p:spPr>
      </p:pic>
      <p:sp>
        <p:nvSpPr>
          <p:cNvPr id="227" name="Google Shape;227;p12"/>
          <p:cNvSpPr/>
          <p:nvPr/>
        </p:nvSpPr>
        <p:spPr>
          <a:xfrm>
            <a:off x="6666807" y="2998758"/>
            <a:ext cx="5349346"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According to these results; 90.4% of the participants expressed their opinion on the need to increase the number and productivity of educators who can offer solutions to the water problem caused by climate change and who can concretise and implement these proposals.</a:t>
            </a:r>
            <a:endParaRPr sz="1800" b="0" i="0" u="none" strike="noStrike" cap="none">
              <a:solidFill>
                <a:srgbClr val="000000"/>
              </a:solidFill>
              <a:latin typeface="Arial"/>
              <a:ea typeface="Arial"/>
              <a:cs typeface="Arial"/>
              <a:sym typeface="Arial"/>
            </a:endParaRPr>
          </a:p>
        </p:txBody>
      </p:sp>
      <p:pic>
        <p:nvPicPr>
          <p:cNvPr id="228" name="Google Shape;228;p12"/>
          <p:cNvPicPr preferRelativeResize="0"/>
          <p:nvPr/>
        </p:nvPicPr>
        <p:blipFill rotWithShape="1">
          <a:blip r:embed="rId7">
            <a:alphaModFix/>
          </a:blip>
          <a:srcRect/>
          <a:stretch/>
        </p:blipFill>
        <p:spPr>
          <a:xfrm>
            <a:off x="1417983" y="2727882"/>
            <a:ext cx="1967765" cy="1481838"/>
          </a:xfrm>
          <a:prstGeom prst="rect">
            <a:avLst/>
          </a:prstGeom>
          <a:noFill/>
          <a:ln>
            <a:noFill/>
          </a:ln>
        </p:spPr>
      </p:pic>
      <p:pic>
        <p:nvPicPr>
          <p:cNvPr id="2" name="Resim 1"/>
          <p:cNvPicPr>
            <a:picLocks noChangeAspect="1"/>
          </p:cNvPicPr>
          <p:nvPr/>
        </p:nvPicPr>
        <p:blipFill>
          <a:blip r:embed="rId8"/>
          <a:stretch>
            <a:fillRect/>
          </a:stretch>
        </p:blipFill>
        <p:spPr>
          <a:xfrm>
            <a:off x="10620075" y="-9498"/>
            <a:ext cx="1571925" cy="121208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13"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4" name="Google Shape;234;p13"/>
          <p:cNvSpPr txBox="1">
            <a:spLocks noGrp="1"/>
          </p:cNvSpPr>
          <p:nvPr>
            <p:ph type="ctrTitle"/>
          </p:nvPr>
        </p:nvSpPr>
        <p:spPr>
          <a:xfrm>
            <a:off x="331694" y="1361430"/>
            <a:ext cx="11250706" cy="1453698"/>
          </a:xfrm>
          <a:prstGeom prst="rect">
            <a:avLst/>
          </a:prstGeom>
          <a:noFill/>
          <a:ln>
            <a:noFill/>
          </a:ln>
        </p:spPr>
        <p:txBody>
          <a:bodyPr spcFirstLastPara="1" wrap="square" lIns="91425" tIns="45700" rIns="91425" bIns="45700" anchor="b" anchorCtr="0">
            <a:noAutofit/>
          </a:bodyPr>
          <a:lstStyle/>
          <a:p>
            <a:pPr marL="0" lvl="0" indent="0" algn="just" rtl="0">
              <a:lnSpc>
                <a:spcPct val="90000"/>
              </a:lnSpc>
              <a:spcBef>
                <a:spcPts val="0"/>
              </a:spcBef>
              <a:spcAft>
                <a:spcPts val="0"/>
              </a:spcAft>
              <a:buClr>
                <a:schemeClr val="dk1"/>
              </a:buClr>
              <a:buSzPts val="2400"/>
              <a:buFont typeface="Times New Roman"/>
              <a:buNone/>
            </a:pPr>
            <a:r>
              <a:rPr lang="en-US" sz="2400">
                <a:latin typeface="Times New Roman"/>
                <a:ea typeface="Times New Roman"/>
                <a:cs typeface="Times New Roman"/>
                <a:sym typeface="Times New Roman"/>
              </a:rPr>
              <a:t>Distribution of awareness levels of teachers participating in the research that since the effects of climate change are not limited to a specific region, efforts to combat this problem should not be limited to the local level, but should be carried out on a transnational scale within the framework of a globally coordinated programme.</a:t>
            </a:r>
            <a:endParaRPr sz="2400">
              <a:latin typeface="Times New Roman"/>
              <a:ea typeface="Times New Roman"/>
              <a:cs typeface="Times New Roman"/>
              <a:sym typeface="Times New Roman"/>
            </a:endParaRPr>
          </a:p>
        </p:txBody>
      </p:sp>
      <p:pic>
        <p:nvPicPr>
          <p:cNvPr id="235" name="Google Shape;235;p13"/>
          <p:cNvPicPr preferRelativeResize="0"/>
          <p:nvPr/>
        </p:nvPicPr>
        <p:blipFill rotWithShape="1">
          <a:blip r:embed="rId4">
            <a:alphaModFix/>
          </a:blip>
          <a:srcRect/>
          <a:stretch/>
        </p:blipFill>
        <p:spPr>
          <a:xfrm>
            <a:off x="3429360" y="3107096"/>
            <a:ext cx="1035675" cy="742559"/>
          </a:xfrm>
          <a:prstGeom prst="rect">
            <a:avLst/>
          </a:prstGeom>
          <a:noFill/>
          <a:ln>
            <a:noFill/>
          </a:ln>
        </p:spPr>
      </p:pic>
      <p:sp>
        <p:nvSpPr>
          <p:cNvPr id="236" name="Google Shape;236;p13"/>
          <p:cNvSpPr txBox="1">
            <a:spLocks noGrp="1"/>
          </p:cNvSpPr>
          <p:nvPr>
            <p:ph type="subTitle" idx="1"/>
          </p:nvPr>
        </p:nvSpPr>
        <p:spPr>
          <a:xfrm>
            <a:off x="1374371" y="2716090"/>
            <a:ext cx="5292436" cy="33989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ctr" rtl="0">
              <a:lnSpc>
                <a:spcPct val="90000"/>
              </a:lnSpc>
              <a:spcBef>
                <a:spcPts val="1000"/>
              </a:spcBef>
              <a:spcAft>
                <a:spcPts val="0"/>
              </a:spcAft>
              <a:buClr>
                <a:schemeClr val="dk1"/>
              </a:buClr>
              <a:buSzPct val="100000"/>
              <a:buNone/>
            </a:pPr>
            <a:endParaRPr sz="1800"/>
          </a:p>
          <a:p>
            <a:pPr marL="0" lvl="0" indent="0" algn="l" rtl="0">
              <a:lnSpc>
                <a:spcPct val="90000"/>
              </a:lnSpc>
              <a:spcBef>
                <a:spcPts val="1000"/>
              </a:spcBef>
              <a:spcAft>
                <a:spcPts val="0"/>
              </a:spcAft>
              <a:buClr>
                <a:schemeClr val="dk1"/>
              </a:buClr>
              <a:buSzPct val="100000"/>
              <a:buNone/>
            </a:pPr>
            <a:r>
              <a:rPr lang="en-US" sz="1900">
                <a:latin typeface="Times New Roman"/>
                <a:ea typeface="Times New Roman"/>
                <a:cs typeface="Times New Roman"/>
                <a:sym typeface="Times New Roman"/>
              </a:rPr>
              <a:t>	</a:t>
            </a:r>
            <a:endParaRPr/>
          </a:p>
          <a:p>
            <a:pPr marL="0" lvl="0" indent="0" algn="l" rtl="0">
              <a:lnSpc>
                <a:spcPct val="90000"/>
              </a:lnSpc>
              <a:spcBef>
                <a:spcPts val="1000"/>
              </a:spcBef>
              <a:spcAft>
                <a:spcPts val="0"/>
              </a:spcAft>
              <a:buClr>
                <a:schemeClr val="dk1"/>
              </a:buClr>
              <a:buSzPct val="100000"/>
              <a:buNone/>
            </a:pPr>
            <a:endParaRPr sz="29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endParaRPr sz="6400">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ct val="100000"/>
              <a:buNone/>
            </a:pPr>
            <a:r>
              <a:rPr lang="en-US" sz="6400">
                <a:latin typeface="Times New Roman"/>
                <a:ea typeface="Times New Roman"/>
                <a:cs typeface="Times New Roman"/>
                <a:sym typeface="Times New Roman"/>
              </a:rPr>
              <a:t>According to graph 14, when the distribution of the opinions of the teachers participating in the research on the statement "Since the effects of climate change are not limited to a specific region, efforts to combat this problem should not be limited locally, but should be carried out on a transnational scale within the framework of a globally coordinated programme" is examined, it was observed that 54 of them strongly disagreed, 32 disagreed, 92 were undecided, 634 agreed and 976 strongly agreed.</a:t>
            </a:r>
            <a:endParaRPr sz="2900">
              <a:latin typeface="Times New Roman"/>
              <a:ea typeface="Times New Roman"/>
              <a:cs typeface="Times New Roman"/>
              <a:sym typeface="Times New Roman"/>
            </a:endParaRPr>
          </a:p>
        </p:txBody>
      </p:sp>
      <p:pic>
        <p:nvPicPr>
          <p:cNvPr id="237" name="Google Shape;237;p13" descr="ekran görüntüsü, çizgi film, grafik, kırpıntı çizim içeren bir resim&#10;&#10;Açıklama otomatik olarak oluşturuldu"/>
          <p:cNvPicPr preferRelativeResize="0"/>
          <p:nvPr/>
        </p:nvPicPr>
        <p:blipFill rotWithShape="1">
          <a:blip r:embed="rId5">
            <a:alphaModFix/>
          </a:blip>
          <a:srcRect l="1610" t="34428" r="41715" b="39303"/>
          <a:stretch/>
        </p:blipFill>
        <p:spPr>
          <a:xfrm>
            <a:off x="131975" y="155451"/>
            <a:ext cx="3112417" cy="811461"/>
          </a:xfrm>
          <a:prstGeom prst="rect">
            <a:avLst/>
          </a:prstGeom>
          <a:noFill/>
          <a:ln>
            <a:noFill/>
          </a:ln>
        </p:spPr>
      </p:pic>
      <p:sp>
        <p:nvSpPr>
          <p:cNvPr id="238" name="Google Shape;238;p13"/>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239" name="Google Shape;239;p13"/>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40" name="Google Shape;240;p13"/>
          <p:cNvPicPr preferRelativeResize="0"/>
          <p:nvPr/>
        </p:nvPicPr>
        <p:blipFill rotWithShape="1">
          <a:blip r:embed="rId6">
            <a:alphaModFix/>
          </a:blip>
          <a:srcRect/>
          <a:stretch/>
        </p:blipFill>
        <p:spPr>
          <a:xfrm>
            <a:off x="5536098" y="3395073"/>
            <a:ext cx="5194747" cy="941981"/>
          </a:xfrm>
          <a:prstGeom prst="rect">
            <a:avLst/>
          </a:prstGeom>
          <a:noFill/>
          <a:ln>
            <a:noFill/>
          </a:ln>
        </p:spPr>
      </p:pic>
      <p:sp>
        <p:nvSpPr>
          <p:cNvPr id="241" name="Google Shape;241;p13"/>
          <p:cNvSpPr/>
          <p:nvPr/>
        </p:nvSpPr>
        <p:spPr>
          <a:xfrm>
            <a:off x="7010400" y="2894915"/>
            <a:ext cx="4849906" cy="37856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According to these results; 90% of the participants expressed their opinion that since the effects of climate change are not limited to a specific region, efforts to combat this problem should not be limited to the local level, but should be carried out on a transnational scale within the framework of a globally coordinated programme.</a:t>
            </a:r>
            <a:endParaRPr sz="1800" b="0" i="0" u="none" strike="noStrike" cap="none">
              <a:solidFill>
                <a:srgbClr val="000000"/>
              </a:solidFill>
              <a:latin typeface="Arial"/>
              <a:ea typeface="Arial"/>
              <a:cs typeface="Arial"/>
              <a:sym typeface="Arial"/>
            </a:endParaRPr>
          </a:p>
        </p:txBody>
      </p:sp>
      <p:pic>
        <p:nvPicPr>
          <p:cNvPr id="242" name="Google Shape;242;p13"/>
          <p:cNvPicPr preferRelativeResize="0"/>
          <p:nvPr/>
        </p:nvPicPr>
        <p:blipFill rotWithShape="1">
          <a:blip r:embed="rId7">
            <a:alphaModFix/>
          </a:blip>
          <a:srcRect/>
          <a:stretch/>
        </p:blipFill>
        <p:spPr>
          <a:xfrm>
            <a:off x="1422092" y="2716090"/>
            <a:ext cx="1959547" cy="1550684"/>
          </a:xfrm>
          <a:prstGeom prst="rect">
            <a:avLst/>
          </a:prstGeom>
          <a:noFill/>
          <a:ln>
            <a:noFill/>
          </a:ln>
        </p:spPr>
      </p:pic>
      <p:pic>
        <p:nvPicPr>
          <p:cNvPr id="2" name="Resim 1"/>
          <p:cNvPicPr>
            <a:picLocks noChangeAspect="1"/>
          </p:cNvPicPr>
          <p:nvPr/>
        </p:nvPicPr>
        <p:blipFill>
          <a:blip r:embed="rId8"/>
          <a:stretch>
            <a:fillRect/>
          </a:stretch>
        </p:blipFill>
        <p:spPr>
          <a:xfrm>
            <a:off x="10634439" y="-15128"/>
            <a:ext cx="1557561" cy="120101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4"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8" name="Google Shape;248;p14"/>
          <p:cNvSpPr txBox="1">
            <a:spLocks noGrp="1"/>
          </p:cNvSpPr>
          <p:nvPr>
            <p:ph type="ctrTitle"/>
          </p:nvPr>
        </p:nvSpPr>
        <p:spPr>
          <a:xfrm>
            <a:off x="1183179" y="1385313"/>
            <a:ext cx="9144000" cy="51290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69444"/>
              <a:buFont typeface="Times New Roman"/>
              <a:buNone/>
            </a:pPr>
            <a:r>
              <a:rPr lang="en-US" sz="3200">
                <a:latin typeface="Times New Roman"/>
                <a:ea typeface="Times New Roman"/>
                <a:cs typeface="Times New Roman"/>
                <a:sym typeface="Times New Roman"/>
              </a:rPr>
              <a:t>RESULTS AND FINDINGS</a:t>
            </a:r>
            <a:endParaRPr sz="3200">
              <a:latin typeface="Times New Roman"/>
              <a:ea typeface="Times New Roman"/>
              <a:cs typeface="Times New Roman"/>
              <a:sym typeface="Times New Roman"/>
            </a:endParaRPr>
          </a:p>
        </p:txBody>
      </p:sp>
      <p:pic>
        <p:nvPicPr>
          <p:cNvPr id="249" name="Google Shape;249;p14"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31975" y="155451"/>
            <a:ext cx="3112417" cy="811461"/>
          </a:xfrm>
          <a:prstGeom prst="rect">
            <a:avLst/>
          </a:prstGeom>
          <a:noFill/>
          <a:ln>
            <a:noFill/>
          </a:ln>
        </p:spPr>
      </p:pic>
      <p:sp>
        <p:nvSpPr>
          <p:cNvPr id="250" name="Google Shape;250;p14"/>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251" name="Google Shape;251;p14"/>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52" name="Google Shape;252;p14"/>
          <p:cNvPicPr preferRelativeResize="0"/>
          <p:nvPr/>
        </p:nvPicPr>
        <p:blipFill rotWithShape="1">
          <a:blip r:embed="rId5">
            <a:alphaModFix/>
          </a:blip>
          <a:srcRect/>
          <a:stretch/>
        </p:blipFill>
        <p:spPr>
          <a:xfrm>
            <a:off x="5536098" y="3395073"/>
            <a:ext cx="5194747" cy="941981"/>
          </a:xfrm>
          <a:prstGeom prst="rect">
            <a:avLst/>
          </a:prstGeom>
          <a:noFill/>
          <a:ln>
            <a:noFill/>
          </a:ln>
        </p:spPr>
      </p:pic>
      <p:sp>
        <p:nvSpPr>
          <p:cNvPr id="253" name="Google Shape;253;p14"/>
          <p:cNvSpPr/>
          <p:nvPr/>
        </p:nvSpPr>
        <p:spPr>
          <a:xfrm>
            <a:off x="738554" y="2131287"/>
            <a:ext cx="10691446" cy="360094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The results of the survey on awareness of climate change and its effects show that 90% of respondents have a high level of awareness of the causes and effects of climate change, Almost half of the participants do not have sufficient information about international agreements on climate change mitigation and adaptation under the United Nations Framework Convention on Climate Change.</a:t>
            </a: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94% of participants have a high level of awareness of the water problem that will arise as a result of climate change, affecting the sustainability of life,</a:t>
            </a: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94% of the participants have a high awareness of the drought that will occur as a result of climate change affecting the sustainability of life in terms of soil fertility and food security.</a:t>
            </a: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91% of participants believe that international coordination in the fight against global climate change will contribute to the use of water resources</a:t>
            </a:r>
            <a:endParaRPr sz="1600" b="0" i="0" u="none" strike="noStrike" cap="none">
              <a:solidFill>
                <a:srgbClr val="000000"/>
              </a:solidFill>
              <a:latin typeface="Arial"/>
              <a:ea typeface="Arial"/>
              <a:cs typeface="Arial"/>
              <a:sym typeface="Arial"/>
            </a:endParaRPr>
          </a:p>
        </p:txBody>
      </p:sp>
      <p:pic>
        <p:nvPicPr>
          <p:cNvPr id="2" name="Resim 1"/>
          <p:cNvPicPr>
            <a:picLocks noChangeAspect="1"/>
          </p:cNvPicPr>
          <p:nvPr/>
        </p:nvPicPr>
        <p:blipFill>
          <a:blip r:embed="rId6"/>
          <a:stretch>
            <a:fillRect/>
          </a:stretch>
        </p:blipFill>
        <p:spPr>
          <a:xfrm>
            <a:off x="10524158" y="0"/>
            <a:ext cx="1667842" cy="128604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15"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9" name="Google Shape;259;p15"/>
          <p:cNvSpPr txBox="1">
            <a:spLocks noGrp="1"/>
          </p:cNvSpPr>
          <p:nvPr>
            <p:ph type="ctrTitle"/>
          </p:nvPr>
        </p:nvSpPr>
        <p:spPr>
          <a:xfrm>
            <a:off x="1183179" y="1385313"/>
            <a:ext cx="9144000" cy="51290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69444"/>
              <a:buFont typeface="Times New Roman"/>
              <a:buNone/>
            </a:pPr>
            <a:r>
              <a:rPr lang="en-US" sz="3200">
                <a:latin typeface="Times New Roman"/>
                <a:ea typeface="Times New Roman"/>
                <a:cs typeface="Times New Roman"/>
                <a:sym typeface="Times New Roman"/>
              </a:rPr>
              <a:t>RESULTS AND FINDINGS</a:t>
            </a:r>
            <a:endParaRPr sz="3200">
              <a:latin typeface="Times New Roman"/>
              <a:ea typeface="Times New Roman"/>
              <a:cs typeface="Times New Roman"/>
              <a:sym typeface="Times New Roman"/>
            </a:endParaRPr>
          </a:p>
        </p:txBody>
      </p:sp>
      <p:pic>
        <p:nvPicPr>
          <p:cNvPr id="260" name="Google Shape;260;p15"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31975" y="155451"/>
            <a:ext cx="3112417" cy="811461"/>
          </a:xfrm>
          <a:prstGeom prst="rect">
            <a:avLst/>
          </a:prstGeom>
          <a:noFill/>
          <a:ln>
            <a:noFill/>
          </a:ln>
        </p:spPr>
      </p:pic>
      <p:sp>
        <p:nvSpPr>
          <p:cNvPr id="261" name="Google Shape;261;p15"/>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262" name="Google Shape;262;p15"/>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63" name="Google Shape;263;p15"/>
          <p:cNvPicPr preferRelativeResize="0"/>
          <p:nvPr/>
        </p:nvPicPr>
        <p:blipFill rotWithShape="1">
          <a:blip r:embed="rId5">
            <a:alphaModFix/>
          </a:blip>
          <a:srcRect/>
          <a:stretch/>
        </p:blipFill>
        <p:spPr>
          <a:xfrm>
            <a:off x="5536098" y="3395073"/>
            <a:ext cx="5194747" cy="941981"/>
          </a:xfrm>
          <a:prstGeom prst="rect">
            <a:avLst/>
          </a:prstGeom>
          <a:noFill/>
          <a:ln>
            <a:noFill/>
          </a:ln>
        </p:spPr>
      </p:pic>
      <p:sp>
        <p:nvSpPr>
          <p:cNvPr id="264" name="Google Shape;264;p15"/>
          <p:cNvSpPr/>
          <p:nvPr/>
        </p:nvSpPr>
        <p:spPr>
          <a:xfrm>
            <a:off x="539262" y="2131287"/>
            <a:ext cx="11125200" cy="347783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Almost half of the participants agreed that the impact of climate change on water resources and adaptation studies are not sufficiently included in the secondary school curriculum.</a:t>
            </a:r>
            <a:endParaRPr sz="16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86% of the participants expressed their opinion that all teachers in the sector could include the fight against the water crisis and adaptation behaviour in their teaching practices.</a:t>
            </a:r>
            <a:endParaRPr sz="16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37% of the participants feel that they are not able to meet the learning needs of students on adaptation to climate change, drought and efficient use of water resources.</a:t>
            </a:r>
            <a:endParaRPr sz="16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52% of the participants stated that the work being done at the local level to protect water resources in terms of quantity and quality is not sufficient to develop proactive behaviours on this issue, but 29% of the participants were undecided, stating that they do not receive active support.</a:t>
            </a:r>
            <a:endParaRPr sz="16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Arial"/>
              <a:buChar char="•"/>
            </a:pPr>
            <a:r>
              <a:rPr lang="en-US" sz="2000" b="0" i="0" u="none" strike="noStrike" cap="none">
                <a:solidFill>
                  <a:schemeClr val="dk1"/>
                </a:solidFill>
                <a:latin typeface="Times New Roman"/>
                <a:ea typeface="Times New Roman"/>
                <a:cs typeface="Times New Roman"/>
                <a:sym typeface="Times New Roman"/>
              </a:rPr>
              <a:t>84% of the participants were in favour of training teachers at local level on climate change and its effects, raising awareness and providing sustainable solutions.</a:t>
            </a:r>
            <a:endParaRPr sz="1600" b="0" i="0" u="none" strike="noStrike" cap="none">
              <a:solidFill>
                <a:srgbClr val="000000"/>
              </a:solidFill>
              <a:latin typeface="Arial"/>
              <a:ea typeface="Arial"/>
              <a:cs typeface="Arial"/>
              <a:sym typeface="Arial"/>
            </a:endParaRPr>
          </a:p>
        </p:txBody>
      </p:sp>
      <p:pic>
        <p:nvPicPr>
          <p:cNvPr id="2" name="Resim 1"/>
          <p:cNvPicPr>
            <a:picLocks noChangeAspect="1"/>
          </p:cNvPicPr>
          <p:nvPr/>
        </p:nvPicPr>
        <p:blipFill>
          <a:blip r:embed="rId6"/>
          <a:stretch>
            <a:fillRect/>
          </a:stretch>
        </p:blipFill>
        <p:spPr>
          <a:xfrm>
            <a:off x="10167953" y="0"/>
            <a:ext cx="2024047" cy="156071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16"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0" name="Google Shape;270;p16"/>
          <p:cNvSpPr txBox="1">
            <a:spLocks noGrp="1"/>
          </p:cNvSpPr>
          <p:nvPr>
            <p:ph type="ctrTitle"/>
          </p:nvPr>
        </p:nvSpPr>
        <p:spPr>
          <a:xfrm>
            <a:off x="1183179" y="1385313"/>
            <a:ext cx="9144000" cy="51290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69444"/>
              <a:buFont typeface="Times New Roman"/>
              <a:buNone/>
            </a:pPr>
            <a:r>
              <a:rPr lang="en-US" sz="3200">
                <a:latin typeface="Times New Roman"/>
                <a:ea typeface="Times New Roman"/>
                <a:cs typeface="Times New Roman"/>
                <a:sym typeface="Times New Roman"/>
              </a:rPr>
              <a:t>RESULTS AND FINDINGS</a:t>
            </a:r>
            <a:endParaRPr sz="3200">
              <a:latin typeface="Times New Roman"/>
              <a:ea typeface="Times New Roman"/>
              <a:cs typeface="Times New Roman"/>
              <a:sym typeface="Times New Roman"/>
            </a:endParaRPr>
          </a:p>
        </p:txBody>
      </p:sp>
      <p:pic>
        <p:nvPicPr>
          <p:cNvPr id="271" name="Google Shape;271;p16"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31975" y="155451"/>
            <a:ext cx="3112417" cy="811461"/>
          </a:xfrm>
          <a:prstGeom prst="rect">
            <a:avLst/>
          </a:prstGeom>
          <a:noFill/>
          <a:ln>
            <a:noFill/>
          </a:ln>
        </p:spPr>
      </p:pic>
      <p:sp>
        <p:nvSpPr>
          <p:cNvPr id="272" name="Google Shape;272;p16"/>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273" name="Google Shape;273;p16"/>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74" name="Google Shape;274;p16"/>
          <p:cNvPicPr preferRelativeResize="0"/>
          <p:nvPr/>
        </p:nvPicPr>
        <p:blipFill rotWithShape="1">
          <a:blip r:embed="rId5">
            <a:alphaModFix/>
          </a:blip>
          <a:srcRect/>
          <a:stretch/>
        </p:blipFill>
        <p:spPr>
          <a:xfrm>
            <a:off x="5536098" y="3395073"/>
            <a:ext cx="5194747" cy="941981"/>
          </a:xfrm>
          <a:prstGeom prst="rect">
            <a:avLst/>
          </a:prstGeom>
          <a:noFill/>
          <a:ln>
            <a:noFill/>
          </a:ln>
        </p:spPr>
      </p:pic>
      <p:sp>
        <p:nvSpPr>
          <p:cNvPr id="275" name="Google Shape;275;p16"/>
          <p:cNvSpPr/>
          <p:nvPr/>
        </p:nvSpPr>
        <p:spPr>
          <a:xfrm>
            <a:off x="515815" y="2131287"/>
            <a:ext cx="10961077" cy="378561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Noto Sans Symbols"/>
              <a:buChar char="⮚"/>
            </a:pPr>
            <a:r>
              <a:rPr lang="en-US" sz="2000" b="0" i="0" u="none" strike="noStrike" cap="none">
                <a:solidFill>
                  <a:schemeClr val="dk1"/>
                </a:solidFill>
                <a:latin typeface="Times New Roman"/>
                <a:ea typeface="Times New Roman"/>
                <a:cs typeface="Times New Roman"/>
                <a:sym typeface="Times New Roman"/>
              </a:rPr>
              <a:t>90.4% of the participants agreed that there is a need to increase the number and productivity of educators who can propose, concretise and implement solutions to the water problem caused by climate change.</a:t>
            </a: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Noto Sans Symbols"/>
              <a:buChar char="⮚"/>
            </a:pPr>
            <a:r>
              <a:rPr lang="en-US" sz="2000" b="0" i="0" u="none" strike="noStrike" cap="none">
                <a:solidFill>
                  <a:schemeClr val="dk1"/>
                </a:solidFill>
                <a:latin typeface="Times New Roman"/>
                <a:ea typeface="Times New Roman"/>
                <a:cs typeface="Times New Roman"/>
                <a:sym typeface="Times New Roman"/>
              </a:rPr>
              <a:t>71.2% of the participants stated that they would like to receive training on adaptation to climate change, drought and efficient use of water resources, but 14.8% of the participants were undecided about receiving training.</a:t>
            </a: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Noto Sans Symbols"/>
              <a:buChar char="⮚"/>
            </a:pPr>
            <a:r>
              <a:rPr lang="en-US" sz="2000" b="0" i="0" u="none" strike="noStrike" cap="none">
                <a:solidFill>
                  <a:schemeClr val="dk1"/>
                </a:solidFill>
                <a:latin typeface="Times New Roman"/>
                <a:ea typeface="Times New Roman"/>
                <a:cs typeface="Times New Roman"/>
                <a:sym typeface="Times New Roman"/>
              </a:rPr>
              <a:t>90% of the participants felt that since the effects of climate change are not confined to a specific region, efforts to combat the problem should not be limited to the local level, but should be carried out on a transnational scale as part of a globally coordinated programme.</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Times New Roman"/>
                <a:ea typeface="Times New Roman"/>
                <a:cs typeface="Times New Roman"/>
                <a:sym typeface="Times New Roman"/>
              </a:rPr>
              <a:t>It can be seen.</a:t>
            </a:r>
            <a:endParaRPr sz="1600" b="0" i="0" u="none" strike="noStrike" cap="none">
              <a:solidFill>
                <a:srgbClr val="000000"/>
              </a:solidFill>
              <a:latin typeface="Arial"/>
              <a:ea typeface="Arial"/>
              <a:cs typeface="Arial"/>
              <a:sym typeface="Arial"/>
            </a:endParaRPr>
          </a:p>
          <a:p>
            <a:pPr marL="285750" marR="0" lvl="0" indent="-171450" algn="l" rtl="0">
              <a:lnSpc>
                <a:spcPct val="100000"/>
              </a:lnSpc>
              <a:spcBef>
                <a:spcPts val="0"/>
              </a:spcBef>
              <a:spcAft>
                <a:spcPts val="0"/>
              </a:spcAft>
              <a:buClr>
                <a:schemeClr val="dk1"/>
              </a:buClr>
              <a:buSzPts val="1800"/>
              <a:buFont typeface="Noto Sans Symbols"/>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p:txBody>
      </p:sp>
      <p:pic>
        <p:nvPicPr>
          <p:cNvPr id="2" name="Resim 1"/>
          <p:cNvPicPr>
            <a:picLocks noChangeAspect="1"/>
          </p:cNvPicPr>
          <p:nvPr/>
        </p:nvPicPr>
        <p:blipFill>
          <a:blip r:embed="rId6"/>
          <a:stretch>
            <a:fillRect/>
          </a:stretch>
        </p:blipFill>
        <p:spPr>
          <a:xfrm>
            <a:off x="10167953" y="27700"/>
            <a:ext cx="2024047" cy="156071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17" descr="açık mavi, mavi, meneviş mavisi, çamurcun, cam göbeği içeren bir resim&#10;&#10;Açıklama otomatik olarak oluşturuldu"/>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81" name="Google Shape;281;p17"/>
          <p:cNvSpPr txBox="1">
            <a:spLocks noGrp="1"/>
          </p:cNvSpPr>
          <p:nvPr>
            <p:ph type="ctrTitle"/>
          </p:nvPr>
        </p:nvSpPr>
        <p:spPr>
          <a:xfrm>
            <a:off x="1183179" y="1385313"/>
            <a:ext cx="9144000" cy="51290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2000"/>
              <a:buFont typeface="Times New Roman"/>
              <a:buNone/>
            </a:pPr>
            <a:r>
              <a:rPr lang="en-US" sz="2800">
                <a:latin typeface="Times New Roman"/>
                <a:ea typeface="Times New Roman"/>
                <a:cs typeface="Times New Roman"/>
                <a:sym typeface="Times New Roman"/>
              </a:rPr>
              <a:t>RESULTS AND FINDINGS</a:t>
            </a:r>
            <a:endParaRPr sz="2800">
              <a:latin typeface="Times New Roman"/>
              <a:ea typeface="Times New Roman"/>
              <a:cs typeface="Times New Roman"/>
              <a:sym typeface="Times New Roman"/>
            </a:endParaRPr>
          </a:p>
        </p:txBody>
      </p:sp>
      <p:pic>
        <p:nvPicPr>
          <p:cNvPr id="282" name="Google Shape;282;p17" descr="ekran görüntüsü, çizgi film, grafik, kırpıntı çizim içeren bir resim&#10;&#10;Açıklama otomatik olarak oluşturuldu"/>
          <p:cNvPicPr preferRelativeResize="0"/>
          <p:nvPr/>
        </p:nvPicPr>
        <p:blipFill rotWithShape="1">
          <a:blip r:embed="rId4">
            <a:alphaModFix/>
          </a:blip>
          <a:srcRect l="1610" t="34428" r="41715" b="39303"/>
          <a:stretch/>
        </p:blipFill>
        <p:spPr>
          <a:xfrm>
            <a:off x="131975" y="155451"/>
            <a:ext cx="3112417" cy="811461"/>
          </a:xfrm>
          <a:prstGeom prst="rect">
            <a:avLst/>
          </a:prstGeom>
          <a:noFill/>
          <a:ln>
            <a:noFill/>
          </a:ln>
        </p:spPr>
      </p:pic>
      <p:sp>
        <p:nvSpPr>
          <p:cNvPr id="283" name="Google Shape;283;p17"/>
          <p:cNvSpPr txBox="1"/>
          <p:nvPr/>
        </p:nvSpPr>
        <p:spPr>
          <a:xfrm>
            <a:off x="331694" y="6348062"/>
            <a:ext cx="391230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F5C99"/>
                </a:solidFill>
                <a:latin typeface="Arial"/>
                <a:ea typeface="Arial"/>
                <a:cs typeface="Arial"/>
                <a:sym typeface="Arial"/>
              </a:rPr>
              <a:t>2023-2-IT02-KA210-SCH-000184958</a:t>
            </a:r>
            <a:endParaRPr sz="1400" b="0" i="0" u="none" strike="noStrike" cap="none">
              <a:solidFill>
                <a:srgbClr val="000000"/>
              </a:solidFill>
              <a:latin typeface="Arial"/>
              <a:ea typeface="Arial"/>
              <a:cs typeface="Arial"/>
              <a:sym typeface="Arial"/>
            </a:endParaRPr>
          </a:p>
        </p:txBody>
      </p:sp>
      <p:sp>
        <p:nvSpPr>
          <p:cNvPr id="284" name="Google Shape;284;p17"/>
          <p:cNvSpPr txBox="1"/>
          <p:nvPr/>
        </p:nvSpPr>
        <p:spPr>
          <a:xfrm>
            <a:off x="331694" y="6114990"/>
            <a:ext cx="766729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5C99"/>
                </a:solidFill>
                <a:latin typeface="Arial"/>
                <a:ea typeface="Arial"/>
                <a:cs typeface="Arial"/>
                <a:sym typeface="Arial"/>
              </a:rPr>
              <a:t>AquaSymphony: </a:t>
            </a:r>
            <a:r>
              <a:rPr lang="en-US" sz="1800" b="0" i="0" u="none" strike="noStrike" cap="none">
                <a:solidFill>
                  <a:srgbClr val="1F5C99"/>
                </a:solidFill>
                <a:latin typeface="Arial"/>
                <a:ea typeface="Arial"/>
                <a:cs typeface="Arial"/>
                <a:sym typeface="Arial"/>
              </a:rPr>
              <a:t>Adaptation to Climate Change and Sustainable Water Use</a:t>
            </a:r>
            <a:endParaRPr sz="1800" b="0" i="0" u="none" strike="noStrike" cap="none">
              <a:solidFill>
                <a:srgbClr val="1F5C99"/>
              </a:solidFill>
              <a:latin typeface="Arial"/>
              <a:ea typeface="Arial"/>
              <a:cs typeface="Arial"/>
              <a:sym typeface="Arial"/>
            </a:endParaRPr>
          </a:p>
        </p:txBody>
      </p:sp>
      <p:pic>
        <p:nvPicPr>
          <p:cNvPr id="285" name="Google Shape;285;p17"/>
          <p:cNvPicPr preferRelativeResize="0"/>
          <p:nvPr/>
        </p:nvPicPr>
        <p:blipFill rotWithShape="1">
          <a:blip r:embed="rId5">
            <a:alphaModFix/>
          </a:blip>
          <a:srcRect/>
          <a:stretch/>
        </p:blipFill>
        <p:spPr>
          <a:xfrm>
            <a:off x="5536098" y="3395073"/>
            <a:ext cx="5194747" cy="941981"/>
          </a:xfrm>
          <a:prstGeom prst="rect">
            <a:avLst/>
          </a:prstGeom>
          <a:noFill/>
          <a:ln>
            <a:noFill/>
          </a:ln>
        </p:spPr>
      </p:pic>
      <p:sp>
        <p:nvSpPr>
          <p:cNvPr id="286" name="Google Shape;286;p17"/>
          <p:cNvSpPr/>
          <p:nvPr/>
        </p:nvSpPr>
        <p:spPr>
          <a:xfrm>
            <a:off x="633046" y="2131287"/>
            <a:ext cx="10714892" cy="353939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dirty="0">
                <a:solidFill>
                  <a:schemeClr val="dk1"/>
                </a:solidFill>
                <a:latin typeface="Times New Roman"/>
                <a:ea typeface="Times New Roman"/>
                <a:cs typeface="Times New Roman"/>
                <a:sym typeface="Times New Roman"/>
              </a:rPr>
              <a:t>According to the analysis results, after assessing the needs of teachers in terms of adaptation to climate change, drought and efficient use of water resources, the main activities and outputs of the project, named </a:t>
            </a:r>
            <a:r>
              <a:rPr lang="en-US" sz="2000" b="0" i="0" u="none" strike="noStrike" cap="none" dirty="0" err="1">
                <a:solidFill>
                  <a:schemeClr val="dk1"/>
                </a:solidFill>
                <a:latin typeface="Times New Roman"/>
                <a:ea typeface="Times New Roman"/>
                <a:cs typeface="Times New Roman"/>
                <a:sym typeface="Times New Roman"/>
              </a:rPr>
              <a:t>AquaSymphony</a:t>
            </a:r>
            <a:r>
              <a:rPr lang="en-US" sz="2000" b="0" i="0" u="none" strike="noStrike" cap="none" dirty="0">
                <a:solidFill>
                  <a:schemeClr val="dk1"/>
                </a:solidFill>
                <a:latin typeface="Times New Roman"/>
                <a:ea typeface="Times New Roman"/>
                <a:cs typeface="Times New Roman"/>
                <a:sym typeface="Times New Roman"/>
              </a:rPr>
              <a:t>: Adaptation to Climate Change and Sustainable Water Use, were planned as follows</a:t>
            </a:r>
            <a:endParaRPr sz="2000" b="0" i="0" u="none" strike="noStrike" cap="none" dirty="0">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dk1"/>
                </a:solidFill>
                <a:latin typeface="Times New Roman"/>
                <a:ea typeface="Times New Roman"/>
                <a:cs typeface="Times New Roman"/>
                <a:sym typeface="Times New Roman"/>
              </a:rPr>
              <a:t>•Teacher training and demonstration of good practice examples,</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dk1"/>
                </a:solidFill>
                <a:latin typeface="Times New Roman"/>
                <a:ea typeface="Times New Roman"/>
                <a:cs typeface="Times New Roman"/>
                <a:sym typeface="Times New Roman"/>
              </a:rPr>
              <a:t>•Preparation of a handbook with in-class and out-of-class practical activities for teachers by trained teachers,</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dk1"/>
                </a:solidFill>
                <a:latin typeface="Times New Roman"/>
                <a:ea typeface="Times New Roman"/>
                <a:cs typeface="Times New Roman"/>
                <a:sym typeface="Times New Roman"/>
              </a:rPr>
              <a:t>•The trained teachers should disseminate the joint output by using this handbook in the trainings they will give in their countries,</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dk1"/>
                </a:solidFill>
                <a:latin typeface="Times New Roman"/>
                <a:ea typeface="Times New Roman"/>
                <a:cs typeface="Times New Roman"/>
                <a:sym typeface="Times New Roman"/>
              </a:rPr>
              <a:t>•Implementation of the manual in schools.</a:t>
            </a:r>
            <a:endParaRPr sz="1600" b="0" i="0" u="none" strike="noStrike" cap="none" dirty="0">
              <a:solidFill>
                <a:srgbClr val="000000"/>
              </a:solidFill>
              <a:latin typeface="Arial"/>
              <a:ea typeface="Arial"/>
              <a:cs typeface="Arial"/>
              <a:sym typeface="Arial"/>
            </a:endParaRPr>
          </a:p>
        </p:txBody>
      </p:sp>
      <p:pic>
        <p:nvPicPr>
          <p:cNvPr id="2" name="Resim 1"/>
          <p:cNvPicPr>
            <a:picLocks noChangeAspect="1"/>
          </p:cNvPicPr>
          <p:nvPr/>
        </p:nvPicPr>
        <p:blipFill>
          <a:blip r:embed="rId6"/>
          <a:stretch>
            <a:fillRect/>
          </a:stretch>
        </p:blipFill>
        <p:spPr>
          <a:xfrm>
            <a:off x="10167953" y="-26935"/>
            <a:ext cx="2024047" cy="1560711"/>
          </a:xfrm>
          <a:prstGeom prst="rect">
            <a:avLst/>
          </a:prstGeom>
        </p:spPr>
      </p:pic>
    </p:spTree>
  </p:cSld>
  <p:clrMapOvr>
    <a:masterClrMapping/>
  </p:clrMapOvr>
</p:sld>
</file>

<file path=ppt/theme/theme1.xml><?xml version="1.0" encoding="utf-8"?>
<a:theme xmlns:a="http://schemas.openxmlformats.org/drawingml/2006/main" name="Office Teması">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2468</Words>
  <Application>Microsoft Office PowerPoint</Application>
  <PresentationFormat>Geniş ekran</PresentationFormat>
  <Paragraphs>152</Paragraphs>
  <Slides>17</Slides>
  <Notes>17</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Arial</vt:lpstr>
      <vt:lpstr>Times New Roman</vt:lpstr>
      <vt:lpstr>Noto Sans Symbols</vt:lpstr>
      <vt:lpstr>Play</vt:lpstr>
      <vt:lpstr>Office Teması</vt:lpstr>
      <vt:lpstr>"CLIMATE CHANGE AND ITS EFFECTS" AWARENESS SURVEY REPORT</vt:lpstr>
      <vt:lpstr>PowerPoint Sunusu</vt:lpstr>
      <vt:lpstr> The awareness of educators, who have a great influence and responsibility in contributing to the growth of students, who are the adults of the future, as conscious individuals, and the information they will convey are of great importance. With this sense of responsibility, within the framework of the ERASMUS+ KA2 projects planned under the theme of "Climate Change and its Effects", the opinions of teachers working in different types of institutions and different branches of secondary education (High School) on the subject were collected.</vt:lpstr>
      <vt:lpstr> The attitudes of the survey, which was prepared as part of the project, consisted of 14 questions on a five-point Likert scale, and the participating teachers were asked to answer each question as "strongly disagree / disagree / undecided / agree / strongly agree". The opinions of 1788 teachers are included in the headings of the graphs followings.   In line with these opinions, the objectives, activities and outputs of the project were planned according to the needs of the teachers.</vt:lpstr>
      <vt:lpstr>If we look at the distribution of the 1788 teachers who participated in the research according to their years of professional experience;   -150 teachers between 1-5 years,  -264 teachers between 6-10 years,  -256 teachers between 11-15 years,  -213 teachers between 16-20 years,  -322 teachers between 21-25 years,  -305 teachers between 26-30 years,  -30 years, we see that there were 277 teachers.</vt:lpstr>
      <vt:lpstr> Distribution of awareness levels of teachers participating in the research on international agreements on climate change mitigation and adaptation under the United Nations Framework Convention on Climate Change</vt:lpstr>
      <vt:lpstr>Distribution of awareness levels of teachers participating in the research on the contribution of international coordination on the use of water resources to the fight against global climate change</vt:lpstr>
      <vt:lpstr>Distribution of the opinions of the teachers participating in the research regarding the issue of the impact of climate change on water resources and adaptation studies being included at an adequate level in the secondary education curriculum for their branch.</vt:lpstr>
      <vt:lpstr>Distribution of opinions of teachers participating in the research regarding the inclusion of water crisis management and adaptation behaviours in the teaching practices of all branch teachers in the context of global climate change.</vt:lpstr>
      <vt:lpstr>Distribution of awareness levels of teachers participating in the research regarding their ability to meet students' learning needs on adaptation to climate change, drought and efficient use of water resources.</vt:lpstr>
      <vt:lpstr>Distribution of opinions of teachers participating in the research on the provision of training for teachers on climate change and its effects, raising awareness at local level and including sustainable solutions.</vt:lpstr>
      <vt:lpstr>Distribution of opinions of teachers participating in the research regarding the need to increase the number and productivity of educators who can offer solutions to the water problem caused by climate change and who can concretise and implement these suggestions.</vt:lpstr>
      <vt:lpstr>Distribution of awareness levels of teachers participating in the research that since the effects of climate change are not limited to a specific region, efforts to combat this problem should not be limited to the local level, but should be carried out on a transnational scale within the framework of a globally coordinated programme.</vt:lpstr>
      <vt:lpstr>RESULTS AND FINDINGS</vt:lpstr>
      <vt:lpstr>RESULTS AND FINDINGS</vt:lpstr>
      <vt:lpstr>RESULTS AND FINDINGS</vt:lpstr>
      <vt:lpstr>RESULTS AND FINDINGS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AND ITS EFFECTS" AWARENESS SURVEY REPORT</dc:title>
  <dc:creator>Arif YILDIRIMER</dc:creator>
  <cp:lastModifiedBy>Afşin Abacı</cp:lastModifiedBy>
  <cp:revision>1</cp:revision>
  <dcterms:created xsi:type="dcterms:W3CDTF">2024-03-12T11:05:25Z</dcterms:created>
  <dcterms:modified xsi:type="dcterms:W3CDTF">2025-03-30T21:38:25Z</dcterms:modified>
</cp:coreProperties>
</file>