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y="6858000" cx="12192000"/>
  <p:notesSz cx="6858000" cy="9144000"/>
  <p:embeddedFontLst>
    <p:embeddedFont>
      <p:font typeface="Play"/>
      <p:regular r:id="rId18"/>
      <p:bold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0" roundtripDataSignature="AMtx7mg3BG5l06xzLhq6xdEdkomDu2zDt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font" Target="fonts/Play-bold.fntdata"/><Relationship Id="rId6" Type="http://schemas.openxmlformats.org/officeDocument/2006/relationships/slide" Target="slides/slide2.xml"/><Relationship Id="rId18" Type="http://schemas.openxmlformats.org/officeDocument/2006/relationships/font" Target="fonts/Play-regular.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şlık Slaydı" type="title">
  <p:cSld name="TITLE">
    <p:spTree>
      <p:nvGrpSpPr>
        <p:cNvPr id="11" name="Shape 11"/>
        <p:cNvGrpSpPr/>
        <p:nvPr/>
      </p:nvGrpSpPr>
      <p:grpSpPr>
        <a:xfrm>
          <a:off x="0" y="0"/>
          <a:ext cx="0" cy="0"/>
          <a:chOff x="0" y="0"/>
          <a:chExt cx="0" cy="0"/>
        </a:xfrm>
      </p:grpSpPr>
      <p:sp>
        <p:nvSpPr>
          <p:cNvPr id="12" name="Google Shape;12;p1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1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şlık ve İçerik" type="obj">
  <p:cSld name="OBJECT">
    <p:spTree>
      <p:nvGrpSpPr>
        <p:cNvPr id="17" name="Shape 17"/>
        <p:cNvGrpSpPr/>
        <p:nvPr/>
      </p:nvGrpSpPr>
      <p:grpSpPr>
        <a:xfrm>
          <a:off x="0" y="0"/>
          <a:ext cx="0" cy="0"/>
          <a:chOff x="0" y="0"/>
          <a:chExt cx="0" cy="0"/>
        </a:xfrm>
      </p:grpSpPr>
      <p:sp>
        <p:nvSpPr>
          <p:cNvPr id="18" name="Google Shape;18;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1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ölüm Üst Bilgisi" type="secHead">
  <p:cSld name="SECTION_HEADER">
    <p:spTree>
      <p:nvGrpSpPr>
        <p:cNvPr id="23" name="Shape 23"/>
        <p:cNvGrpSpPr/>
        <p:nvPr/>
      </p:nvGrpSpPr>
      <p:grpSpPr>
        <a:xfrm>
          <a:off x="0" y="0"/>
          <a:ext cx="0" cy="0"/>
          <a:chOff x="0" y="0"/>
          <a:chExt cx="0" cy="0"/>
        </a:xfrm>
      </p:grpSpPr>
      <p:sp>
        <p:nvSpPr>
          <p:cNvPr id="24" name="Google Shape;24;p1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1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26" name="Google Shape;26;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ki İçerik" type="twoObj">
  <p:cSld name="TWO_OBJECTS">
    <p:spTree>
      <p:nvGrpSpPr>
        <p:cNvPr id="29" name="Shape 29"/>
        <p:cNvGrpSpPr/>
        <p:nvPr/>
      </p:nvGrpSpPr>
      <p:grpSpPr>
        <a:xfrm>
          <a:off x="0" y="0"/>
          <a:ext cx="0" cy="0"/>
          <a:chOff x="0" y="0"/>
          <a:chExt cx="0" cy="0"/>
        </a:xfrm>
      </p:grpSpPr>
      <p:sp>
        <p:nvSpPr>
          <p:cNvPr id="30" name="Google Shape;30;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1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1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arşılaştırma" type="twoTxTwoObj">
  <p:cSld name="TWO_OBJECTS_WITH_TEXT">
    <p:spTree>
      <p:nvGrpSpPr>
        <p:cNvPr id="36" name="Shape 36"/>
        <p:cNvGrpSpPr/>
        <p:nvPr/>
      </p:nvGrpSpPr>
      <p:grpSpPr>
        <a:xfrm>
          <a:off x="0" y="0"/>
          <a:ext cx="0" cy="0"/>
          <a:chOff x="0" y="0"/>
          <a:chExt cx="0" cy="0"/>
        </a:xfrm>
      </p:grpSpPr>
      <p:sp>
        <p:nvSpPr>
          <p:cNvPr id="37" name="Google Shape;37;p1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1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1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1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1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Yalnızca Başlık" type="titleOnly">
  <p:cSld name="TITLE_ONLY">
    <p:spTree>
      <p:nvGrpSpPr>
        <p:cNvPr id="45" name="Shape 45"/>
        <p:cNvGrpSpPr/>
        <p:nvPr/>
      </p:nvGrpSpPr>
      <p:grpSpPr>
        <a:xfrm>
          <a:off x="0" y="0"/>
          <a:ext cx="0" cy="0"/>
          <a:chOff x="0" y="0"/>
          <a:chExt cx="0" cy="0"/>
        </a:xfrm>
      </p:grpSpPr>
      <p:sp>
        <p:nvSpPr>
          <p:cNvPr id="46" name="Google Shape;46;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ş" type="blank">
  <p:cSld name="BLANK">
    <p:spTree>
      <p:nvGrpSpPr>
        <p:cNvPr id="50" name="Shape 50"/>
        <p:cNvGrpSpPr/>
        <p:nvPr/>
      </p:nvGrpSpPr>
      <p:grpSpPr>
        <a:xfrm>
          <a:off x="0" y="0"/>
          <a:ext cx="0" cy="0"/>
          <a:chOff x="0" y="0"/>
          <a:chExt cx="0" cy="0"/>
        </a:xfrm>
      </p:grpSpPr>
      <p:sp>
        <p:nvSpPr>
          <p:cNvPr id="51" name="Google Shape;51;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şlıklı İçerik" type="objTx">
  <p:cSld name="OBJECT_WITH_CAPTION_TEXT">
    <p:spTree>
      <p:nvGrpSpPr>
        <p:cNvPr id="54" name="Shape 54"/>
        <p:cNvGrpSpPr/>
        <p:nvPr/>
      </p:nvGrpSpPr>
      <p:grpSpPr>
        <a:xfrm>
          <a:off x="0" y="0"/>
          <a:ext cx="0" cy="0"/>
          <a:chOff x="0" y="0"/>
          <a:chExt cx="0" cy="0"/>
        </a:xfrm>
      </p:grpSpPr>
      <p:sp>
        <p:nvSpPr>
          <p:cNvPr id="55" name="Google Shape;55;p2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2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şlıklı Resim" type="picTx">
  <p:cSld name="PICTURE_WITH_CAPTION_TEXT">
    <p:spTree>
      <p:nvGrpSpPr>
        <p:cNvPr id="61" name="Shape 61"/>
        <p:cNvGrpSpPr/>
        <p:nvPr/>
      </p:nvGrpSpPr>
      <p:grpSpPr>
        <a:xfrm>
          <a:off x="0" y="0"/>
          <a:ext cx="0" cy="0"/>
          <a:chOff x="0" y="0"/>
          <a:chExt cx="0" cy="0"/>
        </a:xfrm>
      </p:grpSpPr>
      <p:sp>
        <p:nvSpPr>
          <p:cNvPr id="62" name="Google Shape;62;p2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23"/>
          <p:cNvSpPr/>
          <p:nvPr>
            <p:ph idx="2" type="pic"/>
          </p:nvPr>
        </p:nvSpPr>
        <p:spPr>
          <a:xfrm>
            <a:off x="5183188" y="987425"/>
            <a:ext cx="6172200" cy="4873625"/>
          </a:xfrm>
          <a:prstGeom prst="rect">
            <a:avLst/>
          </a:prstGeom>
          <a:noFill/>
          <a:ln>
            <a:noFill/>
          </a:ln>
        </p:spPr>
      </p:sp>
      <p:sp>
        <p:nvSpPr>
          <p:cNvPr id="64" name="Google Shape;64;p2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şlık ve Dikey Metin" type="vertTx">
  <p:cSld name="VERTICAL_TEXT">
    <p:spTree>
      <p:nvGrpSpPr>
        <p:cNvPr id="68" name="Shape 68"/>
        <p:cNvGrpSpPr/>
        <p:nvPr/>
      </p:nvGrpSpPr>
      <p:grpSpPr>
        <a:xfrm>
          <a:off x="0" y="0"/>
          <a:ext cx="0" cy="0"/>
          <a:chOff x="0" y="0"/>
          <a:chExt cx="0" cy="0"/>
        </a:xfrm>
      </p:grpSpPr>
      <p:sp>
        <p:nvSpPr>
          <p:cNvPr id="69" name="Google Shape;69;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2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key Başlık ve Metin" type="vertTitleAndTx">
  <p:cSld name="VERTICAL_TITLE_AND_VERTICAL_TEXT">
    <p:spTree>
      <p:nvGrpSpPr>
        <p:cNvPr id="74" name="Shape 74"/>
        <p:cNvGrpSpPr/>
        <p:nvPr/>
      </p:nvGrpSpPr>
      <p:grpSpPr>
        <a:xfrm>
          <a:off x="0" y="0"/>
          <a:ext cx="0" cy="0"/>
          <a:chOff x="0" y="0"/>
          <a:chExt cx="0" cy="0"/>
        </a:xfrm>
      </p:grpSpPr>
      <p:sp>
        <p:nvSpPr>
          <p:cNvPr id="75" name="Google Shape;75;p2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 name="Google Shape;8;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 name="Google Shape;9;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 name="Google Shape;10;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10.png"/><Relationship Id="rId6"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10.png"/><Relationship Id="rId6"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10.png"/><Relationship Id="rId6"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image" Target="../media/image10.png"/><Relationship Id="rId6"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7.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descr="ekran görüntüsü, mavi, açık mavi, daire içeren bir resim&#10;&#10;Açıklama otomatik olarak oluşturuldu" id="84" name="Google Shape;84;p1"/>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85" name="Google Shape;85;p1"/>
          <p:cNvSpPr txBox="1"/>
          <p:nvPr>
            <p:ph type="ctrTitle"/>
          </p:nvPr>
        </p:nvSpPr>
        <p:spPr>
          <a:xfrm>
            <a:off x="1697610" y="2457900"/>
            <a:ext cx="9144000" cy="151788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3100"/>
              <a:buFont typeface="Times New Roman"/>
              <a:buNone/>
            </a:pPr>
            <a:r>
              <a:rPr b="1" lang="en-US" sz="3100">
                <a:latin typeface="Times New Roman"/>
                <a:ea typeface="Times New Roman"/>
                <a:cs typeface="Times New Roman"/>
                <a:sym typeface="Times New Roman"/>
              </a:rPr>
              <a:t>Policies, training activities and studies regarding adaptation to climate change and the use of water resources in Turkey</a:t>
            </a:r>
            <a:endParaRPr>
              <a:latin typeface="Times New Roman"/>
              <a:ea typeface="Times New Roman"/>
              <a:cs typeface="Times New Roman"/>
              <a:sym typeface="Times New Roman"/>
            </a:endParaRPr>
          </a:p>
        </p:txBody>
      </p:sp>
      <p:pic>
        <p:nvPicPr>
          <p:cNvPr descr="ekran görüntüsü, çizgi film, grafik, kırpıntı çizim içeren bir resim&#10;&#10;Açıklama otomatik olarak oluşturuldu" id="86" name="Google Shape;86;p1"/>
          <p:cNvPicPr preferRelativeResize="0"/>
          <p:nvPr/>
        </p:nvPicPr>
        <p:blipFill rotWithShape="1">
          <a:blip r:embed="rId4">
            <a:alphaModFix/>
          </a:blip>
          <a:srcRect b="39303" l="1610" r="41715" t="34428"/>
          <a:stretch/>
        </p:blipFill>
        <p:spPr>
          <a:xfrm>
            <a:off x="141402" y="155451"/>
            <a:ext cx="3112417" cy="811461"/>
          </a:xfrm>
          <a:prstGeom prst="rect">
            <a:avLst/>
          </a:prstGeom>
          <a:noFill/>
          <a:ln>
            <a:noFill/>
          </a:ln>
        </p:spPr>
      </p:pic>
      <p:grpSp>
        <p:nvGrpSpPr>
          <p:cNvPr id="87" name="Google Shape;87;p1"/>
          <p:cNvGrpSpPr/>
          <p:nvPr/>
        </p:nvGrpSpPr>
        <p:grpSpPr>
          <a:xfrm>
            <a:off x="9242613" y="6299656"/>
            <a:ext cx="2915656" cy="509829"/>
            <a:chOff x="0" y="0"/>
            <a:chExt cx="7364095" cy="1162050"/>
          </a:xfrm>
        </p:grpSpPr>
        <p:pic>
          <p:nvPicPr>
            <p:cNvPr id="88" name="Google Shape;88;p1"/>
            <p:cNvPicPr preferRelativeResize="0"/>
            <p:nvPr/>
          </p:nvPicPr>
          <p:blipFill rotWithShape="1">
            <a:blip r:embed="rId5">
              <a:alphaModFix/>
            </a:blip>
            <a:srcRect b="60588" l="1653" r="31238" t="2941"/>
            <a:stretch/>
          </p:blipFill>
          <p:spPr>
            <a:xfrm>
              <a:off x="0" y="0"/>
              <a:ext cx="3743960" cy="1143000"/>
            </a:xfrm>
            <a:prstGeom prst="rect">
              <a:avLst/>
            </a:prstGeom>
            <a:noFill/>
            <a:ln>
              <a:noFill/>
            </a:ln>
          </p:spPr>
        </p:pic>
        <p:pic>
          <p:nvPicPr>
            <p:cNvPr descr="ekran görüntüsü, grafik, renklilik, grafik tasarım içeren bir resim&#10;&#10;Açıklama otomatik olarak oluşturuldu" id="89" name="Google Shape;89;p1"/>
            <p:cNvPicPr preferRelativeResize="0"/>
            <p:nvPr/>
          </p:nvPicPr>
          <p:blipFill rotWithShape="1">
            <a:blip r:embed="rId6">
              <a:alphaModFix/>
            </a:blip>
            <a:srcRect b="24380" l="1985" r="30878" t="39502"/>
            <a:stretch/>
          </p:blipFill>
          <p:spPr>
            <a:xfrm>
              <a:off x="3676650" y="47625"/>
              <a:ext cx="3687445" cy="1114425"/>
            </a:xfrm>
            <a:prstGeom prst="rect">
              <a:avLst/>
            </a:prstGeom>
            <a:noFill/>
            <a:ln>
              <a:noFill/>
            </a:ln>
          </p:spPr>
        </p:pic>
      </p:grpSp>
      <p:sp>
        <p:nvSpPr>
          <p:cNvPr id="90" name="Google Shape;90;p1"/>
          <p:cNvSpPr txBox="1"/>
          <p:nvPr/>
        </p:nvSpPr>
        <p:spPr>
          <a:xfrm>
            <a:off x="331694" y="6348062"/>
            <a:ext cx="391230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rgbClr val="1F5C99"/>
                </a:solidFill>
                <a:latin typeface="Arial"/>
                <a:ea typeface="Arial"/>
                <a:cs typeface="Arial"/>
                <a:sym typeface="Arial"/>
              </a:rPr>
              <a:t>2023-2-IT02-KA210-SCH-000184958</a:t>
            </a:r>
            <a:endParaRPr/>
          </a:p>
        </p:txBody>
      </p:sp>
      <p:sp>
        <p:nvSpPr>
          <p:cNvPr id="91" name="Google Shape;91;p1"/>
          <p:cNvSpPr txBox="1"/>
          <p:nvPr/>
        </p:nvSpPr>
        <p:spPr>
          <a:xfrm>
            <a:off x="331694" y="6114990"/>
            <a:ext cx="766729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1F5C99"/>
                </a:solidFill>
                <a:latin typeface="Arial"/>
                <a:ea typeface="Arial"/>
                <a:cs typeface="Arial"/>
                <a:sym typeface="Arial"/>
              </a:rPr>
              <a:t>AquaSymphony: </a:t>
            </a:r>
            <a:r>
              <a:rPr lang="en-US" sz="1800">
                <a:solidFill>
                  <a:srgbClr val="1F5C99"/>
                </a:solidFill>
                <a:latin typeface="Arial"/>
                <a:ea typeface="Arial"/>
                <a:cs typeface="Arial"/>
                <a:sym typeface="Arial"/>
              </a:rPr>
              <a:t>Adaptation to Climate Change and Sustainable Water Use</a:t>
            </a:r>
            <a:endParaRPr sz="1800">
              <a:solidFill>
                <a:srgbClr val="1F5C99"/>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pic>
        <p:nvPicPr>
          <p:cNvPr descr="ekran görüntüsü, mavi, açık mavi, daire içeren bir resim&#10;&#10;Açıklama otomatik olarak oluşturuldu" id="96" name="Google Shape;96;p2"/>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97" name="Google Shape;97;p2"/>
          <p:cNvSpPr txBox="1"/>
          <p:nvPr>
            <p:ph type="ctrTitle"/>
          </p:nvPr>
        </p:nvSpPr>
        <p:spPr>
          <a:xfrm>
            <a:off x="1554304" y="2660072"/>
            <a:ext cx="9144000" cy="1252383"/>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2400"/>
              <a:buFont typeface="Times New Roman"/>
              <a:buNone/>
            </a:pPr>
            <a:r>
              <a:rPr lang="en-US" sz="2400">
                <a:latin typeface="Times New Roman"/>
                <a:ea typeface="Times New Roman"/>
                <a:cs typeface="Times New Roman"/>
                <a:sym typeface="Times New Roman"/>
              </a:rPr>
              <a:t>Türkiye; With the announcement of the European Green Deal in December 2019, it started to monitor the radical transformation in the European Union and develop new policy strategies and areas.</a:t>
            </a:r>
            <a:endParaRPr sz="2400">
              <a:latin typeface="Times New Roman"/>
              <a:ea typeface="Times New Roman"/>
              <a:cs typeface="Times New Roman"/>
              <a:sym typeface="Times New Roman"/>
            </a:endParaRPr>
          </a:p>
        </p:txBody>
      </p:sp>
      <p:pic>
        <p:nvPicPr>
          <p:cNvPr descr="ekran görüntüsü, çizgi film, grafik, kırpıntı çizim içeren bir resim&#10;&#10;Açıklama otomatik olarak oluşturuldu" id="98" name="Google Shape;98;p2"/>
          <p:cNvPicPr preferRelativeResize="0"/>
          <p:nvPr/>
        </p:nvPicPr>
        <p:blipFill rotWithShape="1">
          <a:blip r:embed="rId4">
            <a:alphaModFix/>
          </a:blip>
          <a:srcRect b="28508" l="69278" r="0" t="26255"/>
          <a:stretch/>
        </p:blipFill>
        <p:spPr>
          <a:xfrm>
            <a:off x="10840327" y="48515"/>
            <a:ext cx="1493075" cy="1236694"/>
          </a:xfrm>
          <a:prstGeom prst="rect">
            <a:avLst/>
          </a:prstGeom>
          <a:noFill/>
          <a:ln>
            <a:noFill/>
          </a:ln>
        </p:spPr>
      </p:pic>
      <p:pic>
        <p:nvPicPr>
          <p:cNvPr descr="ekran görüntüsü, çizgi film, grafik, kırpıntı çizim içeren bir resim&#10;&#10;Açıklama otomatik olarak oluşturuldu" id="99" name="Google Shape;99;p2"/>
          <p:cNvPicPr preferRelativeResize="0"/>
          <p:nvPr/>
        </p:nvPicPr>
        <p:blipFill rotWithShape="1">
          <a:blip r:embed="rId4">
            <a:alphaModFix/>
          </a:blip>
          <a:srcRect b="39303" l="1610" r="41715" t="34428"/>
          <a:stretch/>
        </p:blipFill>
        <p:spPr>
          <a:xfrm>
            <a:off x="141402" y="155451"/>
            <a:ext cx="3112417" cy="811461"/>
          </a:xfrm>
          <a:prstGeom prst="rect">
            <a:avLst/>
          </a:prstGeom>
          <a:noFill/>
          <a:ln>
            <a:noFill/>
          </a:ln>
        </p:spPr>
      </p:pic>
      <p:grpSp>
        <p:nvGrpSpPr>
          <p:cNvPr id="100" name="Google Shape;100;p2"/>
          <p:cNvGrpSpPr/>
          <p:nvPr/>
        </p:nvGrpSpPr>
        <p:grpSpPr>
          <a:xfrm>
            <a:off x="9242613" y="6299656"/>
            <a:ext cx="2915656" cy="509829"/>
            <a:chOff x="0" y="0"/>
            <a:chExt cx="7364095" cy="1162050"/>
          </a:xfrm>
        </p:grpSpPr>
        <p:pic>
          <p:nvPicPr>
            <p:cNvPr id="101" name="Google Shape;101;p2"/>
            <p:cNvPicPr preferRelativeResize="0"/>
            <p:nvPr/>
          </p:nvPicPr>
          <p:blipFill rotWithShape="1">
            <a:blip r:embed="rId5">
              <a:alphaModFix/>
            </a:blip>
            <a:srcRect b="60588" l="1653" r="31238" t="2941"/>
            <a:stretch/>
          </p:blipFill>
          <p:spPr>
            <a:xfrm>
              <a:off x="0" y="0"/>
              <a:ext cx="3743960" cy="1143000"/>
            </a:xfrm>
            <a:prstGeom prst="rect">
              <a:avLst/>
            </a:prstGeom>
            <a:noFill/>
            <a:ln>
              <a:noFill/>
            </a:ln>
          </p:spPr>
        </p:pic>
        <p:pic>
          <p:nvPicPr>
            <p:cNvPr descr="ekran görüntüsü, grafik, renklilik, grafik tasarım içeren bir resim&#10;&#10;Açıklama otomatik olarak oluşturuldu" id="102" name="Google Shape;102;p2"/>
            <p:cNvPicPr preferRelativeResize="0"/>
            <p:nvPr/>
          </p:nvPicPr>
          <p:blipFill rotWithShape="1">
            <a:blip r:embed="rId6">
              <a:alphaModFix/>
            </a:blip>
            <a:srcRect b="24380" l="1985" r="30878" t="39502"/>
            <a:stretch/>
          </p:blipFill>
          <p:spPr>
            <a:xfrm>
              <a:off x="3676650" y="47625"/>
              <a:ext cx="3687445" cy="1114425"/>
            </a:xfrm>
            <a:prstGeom prst="rect">
              <a:avLst/>
            </a:prstGeom>
            <a:noFill/>
            <a:ln>
              <a:noFill/>
            </a:ln>
          </p:spPr>
        </p:pic>
      </p:grpSp>
      <p:sp>
        <p:nvSpPr>
          <p:cNvPr id="103" name="Google Shape;103;p2"/>
          <p:cNvSpPr txBox="1"/>
          <p:nvPr/>
        </p:nvSpPr>
        <p:spPr>
          <a:xfrm>
            <a:off x="331694" y="6348062"/>
            <a:ext cx="391230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F5C99"/>
                </a:solidFill>
                <a:latin typeface="Arial"/>
                <a:ea typeface="Arial"/>
                <a:cs typeface="Arial"/>
                <a:sym typeface="Arial"/>
              </a:rPr>
              <a:t>2023-2-IT02-KA210-SCH-000184958</a:t>
            </a:r>
            <a:endParaRPr/>
          </a:p>
        </p:txBody>
      </p:sp>
      <p:sp>
        <p:nvSpPr>
          <p:cNvPr id="104" name="Google Shape;104;p2"/>
          <p:cNvSpPr txBox="1"/>
          <p:nvPr/>
        </p:nvSpPr>
        <p:spPr>
          <a:xfrm>
            <a:off x="331694" y="6114990"/>
            <a:ext cx="766729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1F5C99"/>
                </a:solidFill>
                <a:latin typeface="Arial"/>
                <a:ea typeface="Arial"/>
                <a:cs typeface="Arial"/>
                <a:sym typeface="Arial"/>
              </a:rPr>
              <a:t>AquaSymphony: </a:t>
            </a:r>
            <a:r>
              <a:rPr lang="en-US" sz="1800">
                <a:solidFill>
                  <a:srgbClr val="1F5C99"/>
                </a:solidFill>
                <a:latin typeface="Arial"/>
                <a:ea typeface="Arial"/>
                <a:cs typeface="Arial"/>
                <a:sym typeface="Arial"/>
              </a:rPr>
              <a:t>Adaptation to Climate Change and Sustainable Water Use</a:t>
            </a:r>
            <a:endParaRPr sz="1800">
              <a:solidFill>
                <a:srgbClr val="1F5C99"/>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pic>
        <p:nvPicPr>
          <p:cNvPr descr="ekran görüntüsü, mavi, açık mavi, daire içeren bir resim&#10;&#10;Açıklama otomatik olarak oluşturuldu" id="109" name="Google Shape;109;p3"/>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10" name="Google Shape;110;p3"/>
          <p:cNvSpPr txBox="1"/>
          <p:nvPr>
            <p:ph type="ctrTitle"/>
          </p:nvPr>
        </p:nvSpPr>
        <p:spPr>
          <a:xfrm>
            <a:off x="1354798" y="1168387"/>
            <a:ext cx="9144000" cy="509068"/>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2000"/>
              <a:buFont typeface="Times New Roman"/>
              <a:buNone/>
            </a:pPr>
            <a:r>
              <a:rPr b="1" lang="en-US" sz="2000">
                <a:latin typeface="Times New Roman"/>
                <a:ea typeface="Times New Roman"/>
                <a:cs typeface="Times New Roman"/>
                <a:sym typeface="Times New Roman"/>
              </a:rPr>
              <a:t>Türkiye is in the policy process for the global climate fight;</a:t>
            </a:r>
            <a:endParaRPr b="1" sz="2000">
              <a:latin typeface="Times New Roman"/>
              <a:ea typeface="Times New Roman"/>
              <a:cs typeface="Times New Roman"/>
              <a:sym typeface="Times New Roman"/>
            </a:endParaRPr>
          </a:p>
        </p:txBody>
      </p:sp>
      <p:sp>
        <p:nvSpPr>
          <p:cNvPr id="111" name="Google Shape;111;p3"/>
          <p:cNvSpPr txBox="1"/>
          <p:nvPr>
            <p:ph idx="1" type="subTitle"/>
          </p:nvPr>
        </p:nvSpPr>
        <p:spPr>
          <a:xfrm>
            <a:off x="1696327" y="2061557"/>
            <a:ext cx="9144000" cy="3527556"/>
          </a:xfrm>
          <a:prstGeom prst="rect">
            <a:avLst/>
          </a:prstGeom>
          <a:noFill/>
          <a:ln>
            <a:noFill/>
          </a:ln>
        </p:spPr>
        <p:txBody>
          <a:bodyPr anchorCtr="0" anchor="t" bIns="45700" lIns="91425" spcFirstLastPara="1" rIns="91425" wrap="square" tIns="45700">
            <a:noAutofit/>
          </a:bodyPr>
          <a:lstStyle/>
          <a:p>
            <a:pPr indent="-285750" lvl="0" marL="285750" rtl="0" algn="l">
              <a:lnSpc>
                <a:spcPct val="90000"/>
              </a:lnSpc>
              <a:spcBef>
                <a:spcPts val="0"/>
              </a:spcBef>
              <a:spcAft>
                <a:spcPts val="0"/>
              </a:spcAft>
              <a:buClr>
                <a:schemeClr val="dk1"/>
              </a:buClr>
              <a:buSzPts val="1800"/>
              <a:buFont typeface="Noto Sans Symbols"/>
              <a:buChar char="⮚"/>
            </a:pPr>
            <a:r>
              <a:rPr lang="en-US" sz="1800">
                <a:latin typeface="Times New Roman"/>
                <a:ea typeface="Times New Roman"/>
                <a:cs typeface="Times New Roman"/>
                <a:sym typeface="Times New Roman"/>
              </a:rPr>
              <a:t>Approved the 2004 United Nations Framework Convention on Climate Change (Framework Convention on Climate Change, 2022),</a:t>
            </a:r>
            <a:endParaRPr sz="1800">
              <a:latin typeface="Times New Roman"/>
              <a:ea typeface="Times New Roman"/>
              <a:cs typeface="Times New Roman"/>
              <a:sym typeface="Times New Roman"/>
            </a:endParaRPr>
          </a:p>
          <a:p>
            <a:pPr indent="-285750" lvl="0" marL="285750" rtl="0" algn="l">
              <a:lnSpc>
                <a:spcPct val="90000"/>
              </a:lnSpc>
              <a:spcBef>
                <a:spcPts val="1000"/>
              </a:spcBef>
              <a:spcAft>
                <a:spcPts val="0"/>
              </a:spcAft>
              <a:buClr>
                <a:schemeClr val="dk1"/>
              </a:buClr>
              <a:buSzPts val="1800"/>
              <a:buFont typeface="Noto Sans Symbols"/>
              <a:buChar char="⮚"/>
            </a:pPr>
            <a:r>
              <a:rPr lang="en-US" sz="1800">
                <a:latin typeface="Times New Roman"/>
                <a:ea typeface="Times New Roman"/>
                <a:cs typeface="Times New Roman"/>
                <a:sym typeface="Times New Roman"/>
              </a:rPr>
              <a:t>In 2009, it became a party to the Kyoto Protocol (Kyoto Protocol to the United Nations Framework Convention on Climate Change, 1998), which aims to keep the greenhouse gas concentration in the atmosphere balanced at levels that will not have a dangerous impact on the climate,</a:t>
            </a:r>
            <a:endParaRPr sz="1800">
              <a:latin typeface="Times New Roman"/>
              <a:ea typeface="Times New Roman"/>
              <a:cs typeface="Times New Roman"/>
              <a:sym typeface="Times New Roman"/>
            </a:endParaRPr>
          </a:p>
          <a:p>
            <a:pPr indent="-285750" lvl="0" marL="285750" rtl="0" algn="l">
              <a:lnSpc>
                <a:spcPct val="90000"/>
              </a:lnSpc>
              <a:spcBef>
                <a:spcPts val="1000"/>
              </a:spcBef>
              <a:spcAft>
                <a:spcPts val="0"/>
              </a:spcAft>
              <a:buClr>
                <a:schemeClr val="dk1"/>
              </a:buClr>
              <a:buSzPts val="1800"/>
              <a:buFont typeface="Noto Sans Symbols"/>
              <a:buChar char="⮚"/>
            </a:pPr>
            <a:r>
              <a:rPr lang="en-US" sz="1800">
                <a:latin typeface="Times New Roman"/>
                <a:ea typeface="Times New Roman"/>
                <a:cs typeface="Times New Roman"/>
                <a:sym typeface="Times New Roman"/>
              </a:rPr>
              <a:t>The Paris Climate Agreement, adopted in 2015, was signed in New York in 2016 with representatives of 175 countries; Approved by the Turkish Grand National Assembly in 2021 (Treaty of Paris, 2021),</a:t>
            </a:r>
            <a:endParaRPr sz="1800">
              <a:latin typeface="Times New Roman"/>
              <a:ea typeface="Times New Roman"/>
              <a:cs typeface="Times New Roman"/>
              <a:sym typeface="Times New Roman"/>
            </a:endParaRPr>
          </a:p>
          <a:p>
            <a:pPr indent="-285750" lvl="0" marL="285750" rtl="0" algn="l">
              <a:lnSpc>
                <a:spcPct val="90000"/>
              </a:lnSpc>
              <a:spcBef>
                <a:spcPts val="1000"/>
              </a:spcBef>
              <a:spcAft>
                <a:spcPts val="0"/>
              </a:spcAft>
              <a:buClr>
                <a:schemeClr val="dk1"/>
              </a:buClr>
              <a:buSzPts val="1800"/>
              <a:buFont typeface="Noto Sans Symbols"/>
              <a:buChar char="⮚"/>
            </a:pPr>
            <a:r>
              <a:rPr lang="en-US" sz="1800">
                <a:latin typeface="Times New Roman"/>
                <a:ea typeface="Times New Roman"/>
                <a:cs typeface="Times New Roman"/>
                <a:sym typeface="Times New Roman"/>
              </a:rPr>
              <a:t>In addition to the Paris Agreement, Turkey has prepared and implemented the action plan required to comply with the European Union Green Deal (The European Green Deal, 2020).</a:t>
            </a:r>
            <a:endParaRPr sz="1800">
              <a:latin typeface="Times New Roman"/>
              <a:ea typeface="Times New Roman"/>
              <a:cs typeface="Times New Roman"/>
              <a:sym typeface="Times New Roman"/>
            </a:endParaRPr>
          </a:p>
        </p:txBody>
      </p:sp>
      <p:pic>
        <p:nvPicPr>
          <p:cNvPr descr="ekran görüntüsü, çizgi film, grafik, kırpıntı çizim içeren bir resim&#10;&#10;Açıklama otomatik olarak oluşturuldu" id="112" name="Google Shape;112;p3"/>
          <p:cNvPicPr preferRelativeResize="0"/>
          <p:nvPr/>
        </p:nvPicPr>
        <p:blipFill rotWithShape="1">
          <a:blip r:embed="rId4">
            <a:alphaModFix/>
          </a:blip>
          <a:srcRect b="28508" l="69278" r="0" t="26255"/>
          <a:stretch/>
        </p:blipFill>
        <p:spPr>
          <a:xfrm>
            <a:off x="10840327" y="48515"/>
            <a:ext cx="1493075" cy="1236694"/>
          </a:xfrm>
          <a:prstGeom prst="rect">
            <a:avLst/>
          </a:prstGeom>
          <a:noFill/>
          <a:ln>
            <a:noFill/>
          </a:ln>
        </p:spPr>
      </p:pic>
      <p:pic>
        <p:nvPicPr>
          <p:cNvPr descr="ekran görüntüsü, çizgi film, grafik, kırpıntı çizim içeren bir resim&#10;&#10;Açıklama otomatik olarak oluşturuldu" id="113" name="Google Shape;113;p3"/>
          <p:cNvPicPr preferRelativeResize="0"/>
          <p:nvPr/>
        </p:nvPicPr>
        <p:blipFill rotWithShape="1">
          <a:blip r:embed="rId4">
            <a:alphaModFix/>
          </a:blip>
          <a:srcRect b="39303" l="1610" r="41715" t="34428"/>
          <a:stretch/>
        </p:blipFill>
        <p:spPr>
          <a:xfrm>
            <a:off x="141402" y="155451"/>
            <a:ext cx="3112417" cy="811461"/>
          </a:xfrm>
          <a:prstGeom prst="rect">
            <a:avLst/>
          </a:prstGeom>
          <a:noFill/>
          <a:ln>
            <a:noFill/>
          </a:ln>
        </p:spPr>
      </p:pic>
      <p:grpSp>
        <p:nvGrpSpPr>
          <p:cNvPr id="114" name="Google Shape;114;p3"/>
          <p:cNvGrpSpPr/>
          <p:nvPr/>
        </p:nvGrpSpPr>
        <p:grpSpPr>
          <a:xfrm>
            <a:off x="9242613" y="6299656"/>
            <a:ext cx="2915656" cy="509829"/>
            <a:chOff x="0" y="0"/>
            <a:chExt cx="7364095" cy="1162050"/>
          </a:xfrm>
        </p:grpSpPr>
        <p:pic>
          <p:nvPicPr>
            <p:cNvPr id="115" name="Google Shape;115;p3"/>
            <p:cNvPicPr preferRelativeResize="0"/>
            <p:nvPr/>
          </p:nvPicPr>
          <p:blipFill rotWithShape="1">
            <a:blip r:embed="rId5">
              <a:alphaModFix/>
            </a:blip>
            <a:srcRect b="60588" l="1653" r="31238" t="2941"/>
            <a:stretch/>
          </p:blipFill>
          <p:spPr>
            <a:xfrm>
              <a:off x="0" y="0"/>
              <a:ext cx="3743960" cy="1143000"/>
            </a:xfrm>
            <a:prstGeom prst="rect">
              <a:avLst/>
            </a:prstGeom>
            <a:noFill/>
            <a:ln>
              <a:noFill/>
            </a:ln>
          </p:spPr>
        </p:pic>
        <p:pic>
          <p:nvPicPr>
            <p:cNvPr descr="ekran görüntüsü, grafik, renklilik, grafik tasarım içeren bir resim&#10;&#10;Açıklama otomatik olarak oluşturuldu" id="116" name="Google Shape;116;p3"/>
            <p:cNvPicPr preferRelativeResize="0"/>
            <p:nvPr/>
          </p:nvPicPr>
          <p:blipFill rotWithShape="1">
            <a:blip r:embed="rId6">
              <a:alphaModFix/>
            </a:blip>
            <a:srcRect b="24380" l="1985" r="30878" t="39502"/>
            <a:stretch/>
          </p:blipFill>
          <p:spPr>
            <a:xfrm>
              <a:off x="3676650" y="47625"/>
              <a:ext cx="3687445" cy="1114425"/>
            </a:xfrm>
            <a:prstGeom prst="rect">
              <a:avLst/>
            </a:prstGeom>
            <a:noFill/>
            <a:ln>
              <a:noFill/>
            </a:ln>
          </p:spPr>
        </p:pic>
      </p:grpSp>
      <p:sp>
        <p:nvSpPr>
          <p:cNvPr id="117" name="Google Shape;117;p3"/>
          <p:cNvSpPr txBox="1"/>
          <p:nvPr/>
        </p:nvSpPr>
        <p:spPr>
          <a:xfrm>
            <a:off x="331694" y="6348062"/>
            <a:ext cx="391230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F5C99"/>
                </a:solidFill>
                <a:latin typeface="Arial"/>
                <a:ea typeface="Arial"/>
                <a:cs typeface="Arial"/>
                <a:sym typeface="Arial"/>
              </a:rPr>
              <a:t>2023-2-IT02-KA210-SCH-000184958</a:t>
            </a:r>
            <a:endParaRPr/>
          </a:p>
        </p:txBody>
      </p:sp>
      <p:sp>
        <p:nvSpPr>
          <p:cNvPr id="118" name="Google Shape;118;p3"/>
          <p:cNvSpPr txBox="1"/>
          <p:nvPr/>
        </p:nvSpPr>
        <p:spPr>
          <a:xfrm>
            <a:off x="331694" y="6114990"/>
            <a:ext cx="766729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1F5C99"/>
                </a:solidFill>
                <a:latin typeface="Arial"/>
                <a:ea typeface="Arial"/>
                <a:cs typeface="Arial"/>
                <a:sym typeface="Arial"/>
              </a:rPr>
              <a:t>AquaSymphony: </a:t>
            </a:r>
            <a:r>
              <a:rPr lang="en-US" sz="1800">
                <a:solidFill>
                  <a:srgbClr val="1F5C99"/>
                </a:solidFill>
                <a:latin typeface="Arial"/>
                <a:ea typeface="Arial"/>
                <a:cs typeface="Arial"/>
                <a:sym typeface="Arial"/>
              </a:rPr>
              <a:t>Adaptation to Climate Change and Sustainable Water Use</a:t>
            </a:r>
            <a:endParaRPr sz="1800">
              <a:solidFill>
                <a:srgbClr val="1F5C99"/>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pic>
        <p:nvPicPr>
          <p:cNvPr descr="ekran görüntüsü, mavi, açık mavi, daire içeren bir resim&#10;&#10;Açıklama otomatik olarak oluşturuldu" id="123" name="Google Shape;123;p4"/>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24" name="Google Shape;124;p4"/>
          <p:cNvSpPr txBox="1"/>
          <p:nvPr>
            <p:ph idx="1" type="subTitle"/>
          </p:nvPr>
        </p:nvSpPr>
        <p:spPr>
          <a:xfrm>
            <a:off x="1688183" y="2601119"/>
            <a:ext cx="9144000" cy="16557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2400"/>
              <a:buNone/>
            </a:pPr>
            <a:r>
              <a:rPr lang="en-US">
                <a:latin typeface="Times New Roman"/>
                <a:ea typeface="Times New Roman"/>
                <a:cs typeface="Times New Roman"/>
                <a:sym typeface="Times New Roman"/>
              </a:rPr>
              <a:t>The Climate Council was held by the Turkish Ministry of Environment, Urbanization and Climate Change in 2022, where important decisions were taken regarding policies and mechanisms to combat climate change.</a:t>
            </a:r>
            <a:endParaRPr>
              <a:latin typeface="Times New Roman"/>
              <a:ea typeface="Times New Roman"/>
              <a:cs typeface="Times New Roman"/>
              <a:sym typeface="Times New Roman"/>
            </a:endParaRPr>
          </a:p>
        </p:txBody>
      </p:sp>
      <p:pic>
        <p:nvPicPr>
          <p:cNvPr descr="ekran görüntüsü, çizgi film, grafik, kırpıntı çizim içeren bir resim&#10;&#10;Açıklama otomatik olarak oluşturuldu" id="125" name="Google Shape;125;p4"/>
          <p:cNvPicPr preferRelativeResize="0"/>
          <p:nvPr/>
        </p:nvPicPr>
        <p:blipFill rotWithShape="1">
          <a:blip r:embed="rId4">
            <a:alphaModFix/>
          </a:blip>
          <a:srcRect b="28508" l="69278" r="0" t="26255"/>
          <a:stretch/>
        </p:blipFill>
        <p:spPr>
          <a:xfrm>
            <a:off x="10730845" y="77454"/>
            <a:ext cx="1493075" cy="1236694"/>
          </a:xfrm>
          <a:prstGeom prst="rect">
            <a:avLst/>
          </a:prstGeom>
          <a:noFill/>
          <a:ln>
            <a:noFill/>
          </a:ln>
        </p:spPr>
      </p:pic>
      <p:pic>
        <p:nvPicPr>
          <p:cNvPr descr="ekran görüntüsü, çizgi film, grafik, kırpıntı çizim içeren bir resim&#10;&#10;Açıklama otomatik olarak oluşturuldu" id="126" name="Google Shape;126;p4"/>
          <p:cNvPicPr preferRelativeResize="0"/>
          <p:nvPr/>
        </p:nvPicPr>
        <p:blipFill rotWithShape="1">
          <a:blip r:embed="rId4">
            <a:alphaModFix/>
          </a:blip>
          <a:srcRect b="39303" l="1610" r="41715" t="34428"/>
          <a:stretch/>
        </p:blipFill>
        <p:spPr>
          <a:xfrm>
            <a:off x="131975" y="155451"/>
            <a:ext cx="3112417" cy="811461"/>
          </a:xfrm>
          <a:prstGeom prst="rect">
            <a:avLst/>
          </a:prstGeom>
          <a:noFill/>
          <a:ln>
            <a:noFill/>
          </a:ln>
        </p:spPr>
      </p:pic>
      <p:sp>
        <p:nvSpPr>
          <p:cNvPr id="127" name="Google Shape;127;p4"/>
          <p:cNvSpPr txBox="1"/>
          <p:nvPr/>
        </p:nvSpPr>
        <p:spPr>
          <a:xfrm>
            <a:off x="331694" y="6348062"/>
            <a:ext cx="391230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F5C99"/>
                </a:solidFill>
                <a:latin typeface="Arial"/>
                <a:ea typeface="Arial"/>
                <a:cs typeface="Arial"/>
                <a:sym typeface="Arial"/>
              </a:rPr>
              <a:t>2023-2-IT02-KA210-SCH-000184958</a:t>
            </a:r>
            <a:endParaRPr/>
          </a:p>
        </p:txBody>
      </p:sp>
      <p:sp>
        <p:nvSpPr>
          <p:cNvPr id="128" name="Google Shape;128;p4"/>
          <p:cNvSpPr txBox="1"/>
          <p:nvPr/>
        </p:nvSpPr>
        <p:spPr>
          <a:xfrm>
            <a:off x="331694" y="6114990"/>
            <a:ext cx="766729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1F5C99"/>
                </a:solidFill>
                <a:latin typeface="Arial"/>
                <a:ea typeface="Arial"/>
                <a:cs typeface="Arial"/>
                <a:sym typeface="Arial"/>
              </a:rPr>
              <a:t>AquaSymphony: </a:t>
            </a:r>
            <a:r>
              <a:rPr lang="en-US" sz="1800">
                <a:solidFill>
                  <a:srgbClr val="1F5C99"/>
                </a:solidFill>
                <a:latin typeface="Arial"/>
                <a:ea typeface="Arial"/>
                <a:cs typeface="Arial"/>
                <a:sym typeface="Arial"/>
              </a:rPr>
              <a:t>Adaptation to Climate Change and Sustainable Water Use</a:t>
            </a:r>
            <a:endParaRPr sz="1800">
              <a:solidFill>
                <a:srgbClr val="1F5C99"/>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pic>
        <p:nvPicPr>
          <p:cNvPr descr="açık mavi, mavi, meneviş mavisi, çamurcun, cam göbeği içeren bir resim&#10;&#10;Açıklama otomatik olarak oluşturuldu" id="133" name="Google Shape;133;p5"/>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34" name="Google Shape;134;p5"/>
          <p:cNvSpPr txBox="1"/>
          <p:nvPr>
            <p:ph type="ctrTitle"/>
          </p:nvPr>
        </p:nvSpPr>
        <p:spPr>
          <a:xfrm>
            <a:off x="1041862" y="1554116"/>
            <a:ext cx="9144000" cy="1353403"/>
          </a:xfrm>
          <a:prstGeom prst="rect">
            <a:avLst/>
          </a:prstGeom>
          <a:noFill/>
          <a:ln>
            <a:noFill/>
          </a:ln>
        </p:spPr>
        <p:txBody>
          <a:bodyPr anchorCtr="0" anchor="b" bIns="45700" lIns="91425" spcFirstLastPara="1" rIns="91425" wrap="square" tIns="45700">
            <a:normAutofit/>
          </a:bodyPr>
          <a:lstStyle/>
          <a:p>
            <a:pPr indent="-457200" lvl="0" marL="457200" rtl="0" algn="l">
              <a:lnSpc>
                <a:spcPct val="90000"/>
              </a:lnSpc>
              <a:spcBef>
                <a:spcPts val="0"/>
              </a:spcBef>
              <a:spcAft>
                <a:spcPts val="0"/>
              </a:spcAft>
              <a:buClr>
                <a:schemeClr val="dk1"/>
              </a:buClr>
              <a:buSzPts val="2700"/>
              <a:buFont typeface="Noto Sans Symbols"/>
              <a:buChar char="⮚"/>
            </a:pPr>
            <a:r>
              <a:rPr lang="en-US" sz="2700">
                <a:latin typeface="Times New Roman"/>
                <a:ea typeface="Times New Roman"/>
                <a:cs typeface="Times New Roman"/>
                <a:sym typeface="Times New Roman"/>
              </a:rPr>
              <a:t>It accelerated its own work on climate change with the Climate Workshop organized by the Ministry of National Education.</a:t>
            </a:r>
            <a:endParaRPr sz="2700">
              <a:latin typeface="Times New Roman"/>
              <a:ea typeface="Times New Roman"/>
              <a:cs typeface="Times New Roman"/>
              <a:sym typeface="Times New Roman"/>
            </a:endParaRPr>
          </a:p>
        </p:txBody>
      </p:sp>
      <p:sp>
        <p:nvSpPr>
          <p:cNvPr id="135" name="Google Shape;135;p5"/>
          <p:cNvSpPr txBox="1"/>
          <p:nvPr>
            <p:ph idx="1" type="subTitle"/>
          </p:nvPr>
        </p:nvSpPr>
        <p:spPr>
          <a:xfrm>
            <a:off x="1697610" y="3312751"/>
            <a:ext cx="9144000" cy="2441190"/>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chemeClr val="dk1"/>
              </a:buClr>
              <a:buSzPts val="2400"/>
              <a:buFont typeface="Noto Sans Symbols"/>
              <a:buChar char="⮚"/>
            </a:pPr>
            <a:r>
              <a:rPr lang="en-US">
                <a:latin typeface="Times New Roman"/>
                <a:ea typeface="Times New Roman"/>
                <a:cs typeface="Times New Roman"/>
                <a:sym typeface="Times New Roman"/>
              </a:rPr>
              <a:t>The Climate Change Action Plan was prepared by the Ministry of National Education in 2022.</a:t>
            </a:r>
            <a:endParaRPr>
              <a:latin typeface="Times New Roman"/>
              <a:ea typeface="Times New Roman"/>
              <a:cs typeface="Times New Roman"/>
              <a:sym typeface="Times New Roman"/>
            </a:endParaRPr>
          </a:p>
          <a:p>
            <a:pPr indent="-342900" lvl="0" marL="342900" rtl="0" algn="l">
              <a:lnSpc>
                <a:spcPct val="90000"/>
              </a:lnSpc>
              <a:spcBef>
                <a:spcPts val="1000"/>
              </a:spcBef>
              <a:spcAft>
                <a:spcPts val="0"/>
              </a:spcAft>
              <a:buClr>
                <a:schemeClr val="dk1"/>
              </a:buClr>
              <a:buSzPts val="2400"/>
              <a:buFont typeface="Noto Sans Symbols"/>
              <a:buChar char="⮚"/>
            </a:pPr>
            <a:r>
              <a:rPr lang="en-US">
                <a:latin typeface="Times New Roman"/>
                <a:ea typeface="Times New Roman"/>
                <a:cs typeface="Times New Roman"/>
                <a:sym typeface="Times New Roman"/>
              </a:rPr>
              <a:t>In the plan, a system that enables the society to fight together against crises, especially climate change, in solidarity, through lifelong education starting from early childhood, has been designed.</a:t>
            </a:r>
            <a:endParaRPr>
              <a:latin typeface="Times New Roman"/>
              <a:ea typeface="Times New Roman"/>
              <a:cs typeface="Times New Roman"/>
              <a:sym typeface="Times New Roman"/>
            </a:endParaRPr>
          </a:p>
        </p:txBody>
      </p:sp>
      <p:pic>
        <p:nvPicPr>
          <p:cNvPr descr="ekran görüntüsü, çizgi film, grafik, kırpıntı çizim içeren bir resim&#10;&#10;Açıklama otomatik olarak oluşturuldu" id="136" name="Google Shape;136;p5"/>
          <p:cNvPicPr preferRelativeResize="0"/>
          <p:nvPr/>
        </p:nvPicPr>
        <p:blipFill rotWithShape="1">
          <a:blip r:embed="rId4">
            <a:alphaModFix/>
          </a:blip>
          <a:srcRect b="28508" l="69278" r="0" t="26255"/>
          <a:stretch/>
        </p:blipFill>
        <p:spPr>
          <a:xfrm>
            <a:off x="10840327" y="48515"/>
            <a:ext cx="1493075" cy="1236694"/>
          </a:xfrm>
          <a:prstGeom prst="rect">
            <a:avLst/>
          </a:prstGeom>
          <a:noFill/>
          <a:ln>
            <a:noFill/>
          </a:ln>
        </p:spPr>
      </p:pic>
      <p:pic>
        <p:nvPicPr>
          <p:cNvPr descr="ekran görüntüsü, çizgi film, grafik, kırpıntı çizim içeren bir resim&#10;&#10;Açıklama otomatik olarak oluşturuldu" id="137" name="Google Shape;137;p5"/>
          <p:cNvPicPr preferRelativeResize="0"/>
          <p:nvPr/>
        </p:nvPicPr>
        <p:blipFill rotWithShape="1">
          <a:blip r:embed="rId4">
            <a:alphaModFix/>
          </a:blip>
          <a:srcRect b="39303" l="1610" r="41715" t="34428"/>
          <a:stretch/>
        </p:blipFill>
        <p:spPr>
          <a:xfrm>
            <a:off x="141402" y="155451"/>
            <a:ext cx="3112417" cy="811461"/>
          </a:xfrm>
          <a:prstGeom prst="rect">
            <a:avLst/>
          </a:prstGeom>
          <a:noFill/>
          <a:ln>
            <a:noFill/>
          </a:ln>
        </p:spPr>
      </p:pic>
      <p:grpSp>
        <p:nvGrpSpPr>
          <p:cNvPr id="138" name="Google Shape;138;p5"/>
          <p:cNvGrpSpPr/>
          <p:nvPr/>
        </p:nvGrpSpPr>
        <p:grpSpPr>
          <a:xfrm>
            <a:off x="9242613" y="6299656"/>
            <a:ext cx="2915656" cy="509829"/>
            <a:chOff x="0" y="0"/>
            <a:chExt cx="7364095" cy="1162050"/>
          </a:xfrm>
        </p:grpSpPr>
        <p:pic>
          <p:nvPicPr>
            <p:cNvPr id="139" name="Google Shape;139;p5"/>
            <p:cNvPicPr preferRelativeResize="0"/>
            <p:nvPr/>
          </p:nvPicPr>
          <p:blipFill rotWithShape="1">
            <a:blip r:embed="rId5">
              <a:alphaModFix/>
            </a:blip>
            <a:srcRect b="60588" l="1653" r="31238" t="2941"/>
            <a:stretch/>
          </p:blipFill>
          <p:spPr>
            <a:xfrm>
              <a:off x="0" y="0"/>
              <a:ext cx="3743960" cy="1143000"/>
            </a:xfrm>
            <a:prstGeom prst="rect">
              <a:avLst/>
            </a:prstGeom>
            <a:noFill/>
            <a:ln>
              <a:noFill/>
            </a:ln>
          </p:spPr>
        </p:pic>
        <p:pic>
          <p:nvPicPr>
            <p:cNvPr descr="ekran görüntüsü, grafik, renklilik, grafik tasarım içeren bir resim&#10;&#10;Açıklama otomatik olarak oluşturuldu" id="140" name="Google Shape;140;p5"/>
            <p:cNvPicPr preferRelativeResize="0"/>
            <p:nvPr/>
          </p:nvPicPr>
          <p:blipFill rotWithShape="1">
            <a:blip r:embed="rId6">
              <a:alphaModFix/>
            </a:blip>
            <a:srcRect b="24380" l="1985" r="30878" t="39502"/>
            <a:stretch/>
          </p:blipFill>
          <p:spPr>
            <a:xfrm>
              <a:off x="3676650" y="47625"/>
              <a:ext cx="3687445" cy="1114425"/>
            </a:xfrm>
            <a:prstGeom prst="rect">
              <a:avLst/>
            </a:prstGeom>
            <a:noFill/>
            <a:ln>
              <a:noFill/>
            </a:ln>
          </p:spPr>
        </p:pic>
      </p:grpSp>
      <p:sp>
        <p:nvSpPr>
          <p:cNvPr id="141" name="Google Shape;141;p5"/>
          <p:cNvSpPr txBox="1"/>
          <p:nvPr/>
        </p:nvSpPr>
        <p:spPr>
          <a:xfrm>
            <a:off x="331694" y="6348062"/>
            <a:ext cx="391230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F5C99"/>
                </a:solidFill>
                <a:latin typeface="Arial"/>
                <a:ea typeface="Arial"/>
                <a:cs typeface="Arial"/>
                <a:sym typeface="Arial"/>
              </a:rPr>
              <a:t>2023-2-IT02-KA210-SCH-000184958</a:t>
            </a:r>
            <a:endParaRPr/>
          </a:p>
        </p:txBody>
      </p:sp>
      <p:sp>
        <p:nvSpPr>
          <p:cNvPr id="142" name="Google Shape;142;p5"/>
          <p:cNvSpPr txBox="1"/>
          <p:nvPr/>
        </p:nvSpPr>
        <p:spPr>
          <a:xfrm>
            <a:off x="331694" y="6114990"/>
            <a:ext cx="766729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1F5C99"/>
                </a:solidFill>
                <a:latin typeface="Arial"/>
                <a:ea typeface="Arial"/>
                <a:cs typeface="Arial"/>
                <a:sym typeface="Arial"/>
              </a:rPr>
              <a:t>AquaSymphony: </a:t>
            </a:r>
            <a:r>
              <a:rPr lang="en-US" sz="1800">
                <a:solidFill>
                  <a:srgbClr val="1F5C99"/>
                </a:solidFill>
                <a:latin typeface="Arial"/>
                <a:ea typeface="Arial"/>
                <a:cs typeface="Arial"/>
                <a:sym typeface="Arial"/>
              </a:rPr>
              <a:t>Adaptation to Climate Change and Sustainable Water Use</a:t>
            </a:r>
            <a:endParaRPr sz="1800">
              <a:solidFill>
                <a:srgbClr val="1F5C99"/>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pic>
        <p:nvPicPr>
          <p:cNvPr descr="açık mavi, mavi, meneviş mavisi, çamurcun, cam göbeği içeren bir resim&#10;&#10;Açıklama otomatik olarak oluşturuldu" id="147" name="Google Shape;147;p6"/>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48" name="Google Shape;148;p6"/>
          <p:cNvSpPr txBox="1"/>
          <p:nvPr>
            <p:ph type="ctrTitle"/>
          </p:nvPr>
        </p:nvSpPr>
        <p:spPr>
          <a:xfrm>
            <a:off x="1524000" y="1122363"/>
            <a:ext cx="9144000" cy="70173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Font typeface="Times New Roman"/>
              <a:buNone/>
            </a:pPr>
            <a:r>
              <a:rPr b="1" lang="en-US" sz="2400">
                <a:latin typeface="Times New Roman"/>
                <a:ea typeface="Times New Roman"/>
                <a:cs typeface="Times New Roman"/>
                <a:sym typeface="Times New Roman"/>
              </a:rPr>
              <a:t>In the Climate Change Action Plan;</a:t>
            </a:r>
            <a:endParaRPr b="1" sz="2400">
              <a:latin typeface="Times New Roman"/>
              <a:ea typeface="Times New Roman"/>
              <a:cs typeface="Times New Roman"/>
              <a:sym typeface="Times New Roman"/>
            </a:endParaRPr>
          </a:p>
        </p:txBody>
      </p:sp>
      <p:sp>
        <p:nvSpPr>
          <p:cNvPr id="149" name="Google Shape;149;p6"/>
          <p:cNvSpPr txBox="1"/>
          <p:nvPr>
            <p:ph idx="1" type="subTitle"/>
          </p:nvPr>
        </p:nvSpPr>
        <p:spPr>
          <a:xfrm>
            <a:off x="1586845" y="2436511"/>
            <a:ext cx="9144000" cy="1655762"/>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2400"/>
              <a:buFont typeface="Noto Sans Symbols"/>
              <a:buChar char="⮚"/>
            </a:pPr>
            <a:r>
              <a:rPr lang="en-US">
                <a:latin typeface="Times New Roman"/>
                <a:ea typeface="Times New Roman"/>
                <a:cs typeface="Times New Roman"/>
                <a:sym typeface="Times New Roman"/>
              </a:rPr>
              <a:t>Updating the curriculum of the Ministry of National Education from the perspective of education for sustainable development,</a:t>
            </a:r>
            <a:endParaRPr>
              <a:latin typeface="Times New Roman"/>
              <a:ea typeface="Times New Roman"/>
              <a:cs typeface="Times New Roman"/>
              <a:sym typeface="Times New Roman"/>
            </a:endParaRPr>
          </a:p>
          <a:p>
            <a:pPr indent="-342900" lvl="0" marL="342900" rtl="0" algn="l">
              <a:lnSpc>
                <a:spcPct val="90000"/>
              </a:lnSpc>
              <a:spcBef>
                <a:spcPts val="1000"/>
              </a:spcBef>
              <a:spcAft>
                <a:spcPts val="0"/>
              </a:spcAft>
              <a:buClr>
                <a:schemeClr val="dk1"/>
              </a:buClr>
              <a:buSzPts val="2400"/>
              <a:buFont typeface="Noto Sans Symbols"/>
              <a:buChar char="⮚"/>
            </a:pPr>
            <a:r>
              <a:rPr lang="en-US">
                <a:latin typeface="Times New Roman"/>
                <a:ea typeface="Times New Roman"/>
                <a:cs typeface="Times New Roman"/>
                <a:sym typeface="Times New Roman"/>
              </a:rPr>
              <a:t> Developing teaching materials suitable for updated curriculum,</a:t>
            </a:r>
            <a:endParaRPr>
              <a:latin typeface="Times New Roman"/>
              <a:ea typeface="Times New Roman"/>
              <a:cs typeface="Times New Roman"/>
              <a:sym typeface="Times New Roman"/>
            </a:endParaRPr>
          </a:p>
          <a:p>
            <a:pPr indent="-342900" lvl="0" marL="342900" rtl="0" algn="l">
              <a:lnSpc>
                <a:spcPct val="90000"/>
              </a:lnSpc>
              <a:spcBef>
                <a:spcPts val="1000"/>
              </a:spcBef>
              <a:spcAft>
                <a:spcPts val="0"/>
              </a:spcAft>
              <a:buClr>
                <a:schemeClr val="dk1"/>
              </a:buClr>
              <a:buSzPts val="2400"/>
              <a:buFont typeface="Noto Sans Symbols"/>
              <a:buChar char="⮚"/>
            </a:pPr>
            <a:r>
              <a:rPr lang="en-US">
                <a:latin typeface="Times New Roman"/>
                <a:ea typeface="Times New Roman"/>
                <a:cs typeface="Times New Roman"/>
                <a:sym typeface="Times New Roman"/>
              </a:rPr>
              <a:t>Creating social awareness,</a:t>
            </a:r>
            <a:endParaRPr/>
          </a:p>
          <a:p>
            <a:pPr indent="-342900" lvl="0" marL="342900" rtl="0" algn="l">
              <a:lnSpc>
                <a:spcPct val="90000"/>
              </a:lnSpc>
              <a:spcBef>
                <a:spcPts val="1000"/>
              </a:spcBef>
              <a:spcAft>
                <a:spcPts val="0"/>
              </a:spcAft>
              <a:buClr>
                <a:schemeClr val="dk1"/>
              </a:buClr>
              <a:buSzPts val="2400"/>
              <a:buFont typeface="Noto Sans Symbols"/>
              <a:buChar char="⮚"/>
            </a:pPr>
            <a:r>
              <a:rPr lang="en-US">
                <a:latin typeface="Times New Roman"/>
                <a:ea typeface="Times New Roman"/>
                <a:cs typeface="Times New Roman"/>
                <a:sym typeface="Times New Roman"/>
              </a:rPr>
              <a:t>There are targets to improve the physical capacity of schools.</a:t>
            </a:r>
            <a:endParaRPr>
              <a:latin typeface="Times New Roman"/>
              <a:ea typeface="Times New Roman"/>
              <a:cs typeface="Times New Roman"/>
              <a:sym typeface="Times New Roman"/>
            </a:endParaRPr>
          </a:p>
        </p:txBody>
      </p:sp>
      <p:pic>
        <p:nvPicPr>
          <p:cNvPr descr="ekran görüntüsü, çizgi film, grafik, kırpıntı çizim içeren bir resim&#10;&#10;Açıklama otomatik olarak oluşturuldu" id="150" name="Google Shape;150;p6"/>
          <p:cNvPicPr preferRelativeResize="0"/>
          <p:nvPr/>
        </p:nvPicPr>
        <p:blipFill rotWithShape="1">
          <a:blip r:embed="rId4">
            <a:alphaModFix/>
          </a:blip>
          <a:srcRect b="28508" l="69278" r="0" t="26255"/>
          <a:stretch/>
        </p:blipFill>
        <p:spPr>
          <a:xfrm>
            <a:off x="10730845" y="77454"/>
            <a:ext cx="1493075" cy="1236694"/>
          </a:xfrm>
          <a:prstGeom prst="rect">
            <a:avLst/>
          </a:prstGeom>
          <a:noFill/>
          <a:ln>
            <a:noFill/>
          </a:ln>
        </p:spPr>
      </p:pic>
      <p:pic>
        <p:nvPicPr>
          <p:cNvPr descr="ekran görüntüsü, çizgi film, grafik, kırpıntı çizim içeren bir resim&#10;&#10;Açıklama otomatik olarak oluşturuldu" id="151" name="Google Shape;151;p6"/>
          <p:cNvPicPr preferRelativeResize="0"/>
          <p:nvPr/>
        </p:nvPicPr>
        <p:blipFill rotWithShape="1">
          <a:blip r:embed="rId4">
            <a:alphaModFix/>
          </a:blip>
          <a:srcRect b="39303" l="1610" r="41715" t="34428"/>
          <a:stretch/>
        </p:blipFill>
        <p:spPr>
          <a:xfrm>
            <a:off x="131975" y="155451"/>
            <a:ext cx="3112417" cy="811461"/>
          </a:xfrm>
          <a:prstGeom prst="rect">
            <a:avLst/>
          </a:prstGeom>
          <a:noFill/>
          <a:ln>
            <a:noFill/>
          </a:ln>
        </p:spPr>
      </p:pic>
      <p:sp>
        <p:nvSpPr>
          <p:cNvPr id="152" name="Google Shape;152;p6"/>
          <p:cNvSpPr txBox="1"/>
          <p:nvPr/>
        </p:nvSpPr>
        <p:spPr>
          <a:xfrm>
            <a:off x="331694" y="6348062"/>
            <a:ext cx="391230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F5C99"/>
                </a:solidFill>
                <a:latin typeface="Arial"/>
                <a:ea typeface="Arial"/>
                <a:cs typeface="Arial"/>
                <a:sym typeface="Arial"/>
              </a:rPr>
              <a:t>2023-2-IT02-KA210-SCH-000184958</a:t>
            </a:r>
            <a:endParaRPr/>
          </a:p>
        </p:txBody>
      </p:sp>
      <p:sp>
        <p:nvSpPr>
          <p:cNvPr id="153" name="Google Shape;153;p6"/>
          <p:cNvSpPr txBox="1"/>
          <p:nvPr/>
        </p:nvSpPr>
        <p:spPr>
          <a:xfrm>
            <a:off x="331694" y="6114990"/>
            <a:ext cx="766729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1F5C99"/>
                </a:solidFill>
                <a:latin typeface="Arial"/>
                <a:ea typeface="Arial"/>
                <a:cs typeface="Arial"/>
                <a:sym typeface="Arial"/>
              </a:rPr>
              <a:t>AquaSymphony: </a:t>
            </a:r>
            <a:r>
              <a:rPr lang="en-US" sz="1800">
                <a:solidFill>
                  <a:srgbClr val="1F5C99"/>
                </a:solidFill>
                <a:latin typeface="Arial"/>
                <a:ea typeface="Arial"/>
                <a:cs typeface="Arial"/>
                <a:sym typeface="Arial"/>
              </a:rPr>
              <a:t>Adaptation to Climate Change and Sustainable Water Use</a:t>
            </a:r>
            <a:endParaRPr sz="1800">
              <a:solidFill>
                <a:srgbClr val="1F5C99"/>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pic>
        <p:nvPicPr>
          <p:cNvPr descr="açık mavi, mavi, meneviş mavisi, çamurcun, cam göbeği içeren bir resim&#10;&#10;Açıklama otomatik olarak oluşturuldu" id="158" name="Google Shape;158;p7"/>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59" name="Google Shape;159;p7"/>
          <p:cNvSpPr txBox="1"/>
          <p:nvPr>
            <p:ph idx="1" type="subTitle"/>
          </p:nvPr>
        </p:nvSpPr>
        <p:spPr>
          <a:xfrm>
            <a:off x="1524000" y="1428813"/>
            <a:ext cx="9144000" cy="99850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400"/>
              <a:buNone/>
            </a:pPr>
            <a:r>
              <a:rPr lang="en-US">
                <a:latin typeface="Times New Roman"/>
                <a:ea typeface="Times New Roman"/>
                <a:cs typeface="Times New Roman"/>
                <a:sym typeface="Times New Roman"/>
              </a:rPr>
              <a:t>Türkiye has reflected the fight against climate change and the role of education in this fight process in its national documents.</a:t>
            </a:r>
            <a:endParaRPr>
              <a:latin typeface="Times New Roman"/>
              <a:ea typeface="Times New Roman"/>
              <a:cs typeface="Times New Roman"/>
              <a:sym typeface="Times New Roman"/>
            </a:endParaRPr>
          </a:p>
        </p:txBody>
      </p:sp>
      <p:pic>
        <p:nvPicPr>
          <p:cNvPr descr="ekran görüntüsü, çizgi film, grafik, kırpıntı çizim içeren bir resim&#10;&#10;Açıklama otomatik olarak oluşturuldu" id="160" name="Google Shape;160;p7"/>
          <p:cNvPicPr preferRelativeResize="0"/>
          <p:nvPr/>
        </p:nvPicPr>
        <p:blipFill rotWithShape="1">
          <a:blip r:embed="rId4">
            <a:alphaModFix/>
          </a:blip>
          <a:srcRect b="28508" l="69278" r="0" t="26255"/>
          <a:stretch/>
        </p:blipFill>
        <p:spPr>
          <a:xfrm>
            <a:off x="10730845" y="77454"/>
            <a:ext cx="1493075" cy="1236694"/>
          </a:xfrm>
          <a:prstGeom prst="rect">
            <a:avLst/>
          </a:prstGeom>
          <a:noFill/>
          <a:ln>
            <a:noFill/>
          </a:ln>
        </p:spPr>
      </p:pic>
      <p:pic>
        <p:nvPicPr>
          <p:cNvPr descr="ekran görüntüsü, çizgi film, grafik, kırpıntı çizim içeren bir resim&#10;&#10;Açıklama otomatik olarak oluşturuldu" id="161" name="Google Shape;161;p7"/>
          <p:cNvPicPr preferRelativeResize="0"/>
          <p:nvPr/>
        </p:nvPicPr>
        <p:blipFill rotWithShape="1">
          <a:blip r:embed="rId4">
            <a:alphaModFix/>
          </a:blip>
          <a:srcRect b="39303" l="1610" r="41715" t="34428"/>
          <a:stretch/>
        </p:blipFill>
        <p:spPr>
          <a:xfrm>
            <a:off x="131975" y="155451"/>
            <a:ext cx="3112417" cy="811461"/>
          </a:xfrm>
          <a:prstGeom prst="rect">
            <a:avLst/>
          </a:prstGeom>
          <a:noFill/>
          <a:ln>
            <a:noFill/>
          </a:ln>
        </p:spPr>
      </p:pic>
      <p:sp>
        <p:nvSpPr>
          <p:cNvPr id="162" name="Google Shape;162;p7"/>
          <p:cNvSpPr txBox="1"/>
          <p:nvPr/>
        </p:nvSpPr>
        <p:spPr>
          <a:xfrm>
            <a:off x="331694" y="6348062"/>
            <a:ext cx="391230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F5C99"/>
                </a:solidFill>
                <a:latin typeface="Arial"/>
                <a:ea typeface="Arial"/>
                <a:cs typeface="Arial"/>
                <a:sym typeface="Arial"/>
              </a:rPr>
              <a:t>2023-2-IT02-KA210-SCH-000184958</a:t>
            </a:r>
            <a:endParaRPr/>
          </a:p>
        </p:txBody>
      </p:sp>
      <p:sp>
        <p:nvSpPr>
          <p:cNvPr id="163" name="Google Shape;163;p7"/>
          <p:cNvSpPr txBox="1"/>
          <p:nvPr/>
        </p:nvSpPr>
        <p:spPr>
          <a:xfrm>
            <a:off x="331694" y="6114990"/>
            <a:ext cx="766729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1F5C99"/>
                </a:solidFill>
                <a:latin typeface="Arial"/>
                <a:ea typeface="Arial"/>
                <a:cs typeface="Arial"/>
                <a:sym typeface="Arial"/>
              </a:rPr>
              <a:t>AquaSymphony: </a:t>
            </a:r>
            <a:r>
              <a:rPr lang="en-US" sz="1800">
                <a:solidFill>
                  <a:srgbClr val="1F5C99"/>
                </a:solidFill>
                <a:latin typeface="Arial"/>
                <a:ea typeface="Arial"/>
                <a:cs typeface="Arial"/>
                <a:sym typeface="Arial"/>
              </a:rPr>
              <a:t>Adaptation to Climate Change and Sustainable Water Use</a:t>
            </a:r>
            <a:endParaRPr sz="1800">
              <a:solidFill>
                <a:srgbClr val="1F5C99"/>
              </a:solidFill>
              <a:latin typeface="Arial"/>
              <a:ea typeface="Arial"/>
              <a:cs typeface="Arial"/>
              <a:sym typeface="Arial"/>
            </a:endParaRPr>
          </a:p>
        </p:txBody>
      </p:sp>
      <p:sp>
        <p:nvSpPr>
          <p:cNvPr id="164" name="Google Shape;164;p7"/>
          <p:cNvSpPr/>
          <p:nvPr/>
        </p:nvSpPr>
        <p:spPr>
          <a:xfrm>
            <a:off x="964276" y="2660388"/>
            <a:ext cx="9393383"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Times New Roman"/>
                <a:ea typeface="Times New Roman"/>
                <a:cs typeface="Times New Roman"/>
                <a:sym typeface="Times New Roman"/>
              </a:rPr>
              <a:t>Within the scope of the adaptation and mitigation policies that Turkey will follow in the fight against climate change; In line with the "Zero Waste", "2053 Net Zero Emission" targets and the "Green Development Move", studies on updating training programs that will strengthen our bond with nature and popularize green and digital skills have been initiated.</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pic>
        <p:nvPicPr>
          <p:cNvPr descr="açık mavi, mavi, meneviş mavisi, çamurcun, cam göbeği içeren bir resim&#10;&#10;Açıklama otomatik olarak oluşturuldu" id="169" name="Google Shape;169;p8"/>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70" name="Google Shape;170;p8"/>
          <p:cNvSpPr txBox="1"/>
          <p:nvPr>
            <p:ph type="ctrTitle"/>
          </p:nvPr>
        </p:nvSpPr>
        <p:spPr>
          <a:xfrm>
            <a:off x="931025" y="1469600"/>
            <a:ext cx="9933710" cy="140839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2400"/>
              <a:buFont typeface="Times New Roman"/>
              <a:buNone/>
            </a:pPr>
            <a:r>
              <a:rPr lang="en-US" sz="2400">
                <a:latin typeface="Times New Roman"/>
                <a:ea typeface="Times New Roman"/>
                <a:cs typeface="Times New Roman"/>
                <a:sym typeface="Times New Roman"/>
              </a:rPr>
              <a:t>The Ministry of National Education is making great efforts to implement the actions emphasized in the international documents and national policy documents to which it is a party within the scope of combating climate change.</a:t>
            </a:r>
            <a:endParaRPr sz="2400">
              <a:latin typeface="Times New Roman"/>
              <a:ea typeface="Times New Roman"/>
              <a:cs typeface="Times New Roman"/>
              <a:sym typeface="Times New Roman"/>
            </a:endParaRPr>
          </a:p>
        </p:txBody>
      </p:sp>
      <p:sp>
        <p:nvSpPr>
          <p:cNvPr id="171" name="Google Shape;171;p8"/>
          <p:cNvSpPr txBox="1"/>
          <p:nvPr>
            <p:ph idx="1" type="subTitle"/>
          </p:nvPr>
        </p:nvSpPr>
        <p:spPr>
          <a:xfrm>
            <a:off x="1138844" y="3348843"/>
            <a:ext cx="9592001" cy="165576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400"/>
              <a:buNone/>
            </a:pPr>
            <a:r>
              <a:rPr lang="en-US">
                <a:latin typeface="Times New Roman"/>
                <a:ea typeface="Times New Roman"/>
                <a:cs typeface="Times New Roman"/>
                <a:sym typeface="Times New Roman"/>
              </a:rPr>
              <a:t>Some of the studies carried out in this context are: Improving the quality of education, ensuring green and digital transformation in education, 1000 Environmentally Friendly Schools, Zero Waste, Ecological Schools, Energy Efficiency in Public Buildings, etc. within the framework of the Turkey Green Agreement Plan and Green Development Move.</a:t>
            </a:r>
            <a:endParaRPr>
              <a:latin typeface="Times New Roman"/>
              <a:ea typeface="Times New Roman"/>
              <a:cs typeface="Times New Roman"/>
              <a:sym typeface="Times New Roman"/>
            </a:endParaRPr>
          </a:p>
        </p:txBody>
      </p:sp>
      <p:pic>
        <p:nvPicPr>
          <p:cNvPr descr="ekran görüntüsü, çizgi film, grafik, kırpıntı çizim içeren bir resim&#10;&#10;Açıklama otomatik olarak oluşturuldu" id="172" name="Google Shape;172;p8"/>
          <p:cNvPicPr preferRelativeResize="0"/>
          <p:nvPr/>
        </p:nvPicPr>
        <p:blipFill rotWithShape="1">
          <a:blip r:embed="rId4">
            <a:alphaModFix/>
          </a:blip>
          <a:srcRect b="28508" l="69278" r="0" t="26255"/>
          <a:stretch/>
        </p:blipFill>
        <p:spPr>
          <a:xfrm>
            <a:off x="10730845" y="77454"/>
            <a:ext cx="1493075" cy="1236694"/>
          </a:xfrm>
          <a:prstGeom prst="rect">
            <a:avLst/>
          </a:prstGeom>
          <a:noFill/>
          <a:ln>
            <a:noFill/>
          </a:ln>
        </p:spPr>
      </p:pic>
      <p:pic>
        <p:nvPicPr>
          <p:cNvPr descr="ekran görüntüsü, çizgi film, grafik, kırpıntı çizim içeren bir resim&#10;&#10;Açıklama otomatik olarak oluşturuldu" id="173" name="Google Shape;173;p8"/>
          <p:cNvPicPr preferRelativeResize="0"/>
          <p:nvPr/>
        </p:nvPicPr>
        <p:blipFill rotWithShape="1">
          <a:blip r:embed="rId4">
            <a:alphaModFix/>
          </a:blip>
          <a:srcRect b="39303" l="1610" r="41715" t="34428"/>
          <a:stretch/>
        </p:blipFill>
        <p:spPr>
          <a:xfrm>
            <a:off x="131975" y="155451"/>
            <a:ext cx="3112417" cy="811461"/>
          </a:xfrm>
          <a:prstGeom prst="rect">
            <a:avLst/>
          </a:prstGeom>
          <a:noFill/>
          <a:ln>
            <a:noFill/>
          </a:ln>
        </p:spPr>
      </p:pic>
      <p:sp>
        <p:nvSpPr>
          <p:cNvPr id="174" name="Google Shape;174;p8"/>
          <p:cNvSpPr txBox="1"/>
          <p:nvPr/>
        </p:nvSpPr>
        <p:spPr>
          <a:xfrm>
            <a:off x="331694" y="6348062"/>
            <a:ext cx="391230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F5C99"/>
                </a:solidFill>
                <a:latin typeface="Arial"/>
                <a:ea typeface="Arial"/>
                <a:cs typeface="Arial"/>
                <a:sym typeface="Arial"/>
              </a:rPr>
              <a:t>2023-2-IT02-KA210-SCH-000184958</a:t>
            </a:r>
            <a:endParaRPr/>
          </a:p>
        </p:txBody>
      </p:sp>
      <p:sp>
        <p:nvSpPr>
          <p:cNvPr id="175" name="Google Shape;175;p8"/>
          <p:cNvSpPr txBox="1"/>
          <p:nvPr/>
        </p:nvSpPr>
        <p:spPr>
          <a:xfrm>
            <a:off x="331694" y="6114990"/>
            <a:ext cx="766729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1F5C99"/>
                </a:solidFill>
                <a:latin typeface="Arial"/>
                <a:ea typeface="Arial"/>
                <a:cs typeface="Arial"/>
                <a:sym typeface="Arial"/>
              </a:rPr>
              <a:t>AquaSymphony: </a:t>
            </a:r>
            <a:r>
              <a:rPr lang="en-US" sz="1800">
                <a:solidFill>
                  <a:srgbClr val="1F5C99"/>
                </a:solidFill>
                <a:latin typeface="Arial"/>
                <a:ea typeface="Arial"/>
                <a:cs typeface="Arial"/>
                <a:sym typeface="Arial"/>
              </a:rPr>
              <a:t>Adaptation to Climate Change and Sustainable Water Use</a:t>
            </a:r>
            <a:endParaRPr sz="1800">
              <a:solidFill>
                <a:srgbClr val="1F5C99"/>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pic>
        <p:nvPicPr>
          <p:cNvPr descr="açık mavi, mavi, meneviş mavisi, çamurcun, cam göbeği içeren bir resim&#10;&#10;Açıklama otomatik olarak oluşturuldu" id="180" name="Google Shape;180;p9"/>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81" name="Google Shape;181;p9"/>
          <p:cNvSpPr txBox="1"/>
          <p:nvPr>
            <p:ph type="ctrTitle"/>
          </p:nvPr>
        </p:nvSpPr>
        <p:spPr>
          <a:xfrm>
            <a:off x="1346663" y="1507783"/>
            <a:ext cx="9592001" cy="1716562"/>
          </a:xfrm>
          <a:prstGeom prst="rect">
            <a:avLst/>
          </a:prstGeom>
          <a:noFill/>
          <a:ln>
            <a:noFill/>
          </a:ln>
        </p:spPr>
        <p:txBody>
          <a:bodyPr anchorCtr="0" anchor="b"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2400"/>
              <a:buFont typeface="Noto Sans Symbols"/>
              <a:buChar char="⮚"/>
            </a:pPr>
            <a:r>
              <a:rPr lang="en-US" sz="2400">
                <a:latin typeface="Times New Roman"/>
                <a:ea typeface="Times New Roman"/>
                <a:cs typeface="Times New Roman"/>
                <a:sym typeface="Times New Roman"/>
              </a:rPr>
              <a:t>The "Water Efficiency Training of Trainers Program" was organized by the Ministry of Agriculture and Forestry in order to increase the knowledge and equipment of teachers who will raise water efficiency awareness in children and young people.</a:t>
            </a:r>
            <a:endParaRPr sz="2400">
              <a:latin typeface="Times New Roman"/>
              <a:ea typeface="Times New Roman"/>
              <a:cs typeface="Times New Roman"/>
              <a:sym typeface="Times New Roman"/>
            </a:endParaRPr>
          </a:p>
        </p:txBody>
      </p:sp>
      <p:sp>
        <p:nvSpPr>
          <p:cNvPr id="182" name="Google Shape;182;p9"/>
          <p:cNvSpPr txBox="1"/>
          <p:nvPr>
            <p:ph idx="1" type="subTitle"/>
          </p:nvPr>
        </p:nvSpPr>
        <p:spPr>
          <a:xfrm>
            <a:off x="1346663" y="3571580"/>
            <a:ext cx="9592001" cy="2169731"/>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2400"/>
              <a:buFont typeface="Noto Sans Symbols"/>
              <a:buChar char="⮚"/>
            </a:pPr>
            <a:r>
              <a:rPr lang="en-US">
                <a:latin typeface="Times New Roman"/>
                <a:ea typeface="Times New Roman"/>
                <a:cs typeface="Times New Roman"/>
                <a:sym typeface="Times New Roman"/>
              </a:rPr>
              <a:t>"Water Efficiency Strategy Document and Action Plan within the Framework of Adaptation to the Changing Climate" has been prepared, in which targets and strategies are determined in order to popularize water efficiency in our country.</a:t>
            </a:r>
            <a:endParaRPr>
              <a:latin typeface="Times New Roman"/>
              <a:ea typeface="Times New Roman"/>
              <a:cs typeface="Times New Roman"/>
              <a:sym typeface="Times New Roman"/>
            </a:endParaRPr>
          </a:p>
          <a:p>
            <a:pPr indent="-342900" lvl="0" marL="342900" rtl="0" algn="l">
              <a:lnSpc>
                <a:spcPct val="90000"/>
              </a:lnSpc>
              <a:spcBef>
                <a:spcPts val="1000"/>
              </a:spcBef>
              <a:spcAft>
                <a:spcPts val="0"/>
              </a:spcAft>
              <a:buClr>
                <a:schemeClr val="dk1"/>
              </a:buClr>
              <a:buSzPts val="2400"/>
              <a:buFont typeface="Noto Sans Symbols"/>
              <a:buChar char="⮚"/>
            </a:pPr>
            <a:r>
              <a:rPr lang="en-US">
                <a:latin typeface="Times New Roman"/>
                <a:ea typeface="Times New Roman"/>
                <a:cs typeface="Times New Roman"/>
                <a:sym typeface="Times New Roman"/>
              </a:rPr>
              <a:t>Projects and campaigns on water efficiency and water saving are organized in our schools.</a:t>
            </a:r>
            <a:endParaRPr>
              <a:latin typeface="Times New Roman"/>
              <a:ea typeface="Times New Roman"/>
              <a:cs typeface="Times New Roman"/>
              <a:sym typeface="Times New Roman"/>
            </a:endParaRPr>
          </a:p>
        </p:txBody>
      </p:sp>
      <p:pic>
        <p:nvPicPr>
          <p:cNvPr descr="ekran görüntüsü, çizgi film, grafik, kırpıntı çizim içeren bir resim&#10;&#10;Açıklama otomatik olarak oluşturuldu" id="183" name="Google Shape;183;p9"/>
          <p:cNvPicPr preferRelativeResize="0"/>
          <p:nvPr/>
        </p:nvPicPr>
        <p:blipFill rotWithShape="1">
          <a:blip r:embed="rId4">
            <a:alphaModFix/>
          </a:blip>
          <a:srcRect b="28508" l="69278" r="0" t="26255"/>
          <a:stretch/>
        </p:blipFill>
        <p:spPr>
          <a:xfrm>
            <a:off x="10730845" y="77454"/>
            <a:ext cx="1493075" cy="1236694"/>
          </a:xfrm>
          <a:prstGeom prst="rect">
            <a:avLst/>
          </a:prstGeom>
          <a:noFill/>
          <a:ln>
            <a:noFill/>
          </a:ln>
        </p:spPr>
      </p:pic>
      <p:pic>
        <p:nvPicPr>
          <p:cNvPr descr="ekran görüntüsü, çizgi film, grafik, kırpıntı çizim içeren bir resim&#10;&#10;Açıklama otomatik olarak oluşturuldu" id="184" name="Google Shape;184;p9"/>
          <p:cNvPicPr preferRelativeResize="0"/>
          <p:nvPr/>
        </p:nvPicPr>
        <p:blipFill rotWithShape="1">
          <a:blip r:embed="rId4">
            <a:alphaModFix/>
          </a:blip>
          <a:srcRect b="39303" l="1610" r="41715" t="34428"/>
          <a:stretch/>
        </p:blipFill>
        <p:spPr>
          <a:xfrm>
            <a:off x="131975" y="155451"/>
            <a:ext cx="3112417" cy="811461"/>
          </a:xfrm>
          <a:prstGeom prst="rect">
            <a:avLst/>
          </a:prstGeom>
          <a:noFill/>
          <a:ln>
            <a:noFill/>
          </a:ln>
        </p:spPr>
      </p:pic>
      <p:sp>
        <p:nvSpPr>
          <p:cNvPr id="185" name="Google Shape;185;p9"/>
          <p:cNvSpPr txBox="1"/>
          <p:nvPr/>
        </p:nvSpPr>
        <p:spPr>
          <a:xfrm>
            <a:off x="331694" y="6348062"/>
            <a:ext cx="391230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F5C99"/>
                </a:solidFill>
                <a:latin typeface="Arial"/>
                <a:ea typeface="Arial"/>
                <a:cs typeface="Arial"/>
                <a:sym typeface="Arial"/>
              </a:rPr>
              <a:t>2023-2-IT02-KA210-SCH-000184958</a:t>
            </a:r>
            <a:endParaRPr/>
          </a:p>
        </p:txBody>
      </p:sp>
      <p:sp>
        <p:nvSpPr>
          <p:cNvPr id="186" name="Google Shape;186;p9"/>
          <p:cNvSpPr txBox="1"/>
          <p:nvPr/>
        </p:nvSpPr>
        <p:spPr>
          <a:xfrm>
            <a:off x="331694" y="6114990"/>
            <a:ext cx="766729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1F5C99"/>
                </a:solidFill>
                <a:latin typeface="Arial"/>
                <a:ea typeface="Arial"/>
                <a:cs typeface="Arial"/>
                <a:sym typeface="Arial"/>
              </a:rPr>
              <a:t>AquaSymphony: </a:t>
            </a:r>
            <a:r>
              <a:rPr lang="en-US" sz="1800">
                <a:solidFill>
                  <a:srgbClr val="1F5C99"/>
                </a:solidFill>
                <a:latin typeface="Arial"/>
                <a:ea typeface="Arial"/>
                <a:cs typeface="Arial"/>
                <a:sym typeface="Arial"/>
              </a:rPr>
              <a:t>Adaptation to Climate Change and Sustainable Water Use</a:t>
            </a:r>
            <a:endParaRPr sz="1800">
              <a:solidFill>
                <a:srgbClr val="1F5C99"/>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pic>
        <p:nvPicPr>
          <p:cNvPr descr="açık mavi, mavi, meneviş mavisi, çamurcun, cam göbeği içeren bir resim&#10;&#10;Açıklama otomatik olarak oluşturuldu" id="191" name="Google Shape;191;p10"/>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92" name="Google Shape;192;p10"/>
          <p:cNvSpPr txBox="1"/>
          <p:nvPr>
            <p:ph type="ctrTitle"/>
          </p:nvPr>
        </p:nvSpPr>
        <p:spPr>
          <a:xfrm>
            <a:off x="1688183" y="1762298"/>
            <a:ext cx="9144000" cy="160271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2400"/>
              <a:buFont typeface="Times New Roman"/>
              <a:buNone/>
            </a:pPr>
            <a:r>
              <a:rPr lang="en-US" sz="2400">
                <a:latin typeface="Times New Roman"/>
                <a:ea typeface="Times New Roman"/>
                <a:cs typeface="Times New Roman"/>
                <a:sym typeface="Times New Roman"/>
              </a:rPr>
              <a:t>In addition, the Ministry of National Education's teacher training on climate change, the EBA platform with digital materials, and training programs on climate change within the scope of lifelong learning are other activities carried out.</a:t>
            </a:r>
            <a:endParaRPr sz="2400">
              <a:latin typeface="Times New Roman"/>
              <a:ea typeface="Times New Roman"/>
              <a:cs typeface="Times New Roman"/>
              <a:sym typeface="Times New Roman"/>
            </a:endParaRPr>
          </a:p>
        </p:txBody>
      </p:sp>
      <p:sp>
        <p:nvSpPr>
          <p:cNvPr id="193" name="Google Shape;193;p10"/>
          <p:cNvSpPr txBox="1"/>
          <p:nvPr>
            <p:ph idx="1" type="subTitle"/>
          </p:nvPr>
        </p:nvSpPr>
        <p:spPr>
          <a:xfrm>
            <a:off x="1794664" y="3571581"/>
            <a:ext cx="9144000" cy="126642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400"/>
              <a:buNone/>
            </a:pPr>
            <a:r>
              <a:rPr lang="en-US">
                <a:latin typeface="Times New Roman"/>
                <a:ea typeface="Times New Roman"/>
                <a:cs typeface="Times New Roman"/>
                <a:sym typeface="Times New Roman"/>
              </a:rPr>
              <a:t>In addition, it organizes course programs within the scope of climate change and sustainability, mostly for adults, in lifelong learning institutions.</a:t>
            </a:r>
            <a:endParaRPr>
              <a:latin typeface="Times New Roman"/>
              <a:ea typeface="Times New Roman"/>
              <a:cs typeface="Times New Roman"/>
              <a:sym typeface="Times New Roman"/>
            </a:endParaRPr>
          </a:p>
        </p:txBody>
      </p:sp>
      <p:pic>
        <p:nvPicPr>
          <p:cNvPr descr="ekran görüntüsü, çizgi film, grafik, kırpıntı çizim içeren bir resim&#10;&#10;Açıklama otomatik olarak oluşturuldu" id="194" name="Google Shape;194;p10"/>
          <p:cNvPicPr preferRelativeResize="0"/>
          <p:nvPr/>
        </p:nvPicPr>
        <p:blipFill rotWithShape="1">
          <a:blip r:embed="rId4">
            <a:alphaModFix/>
          </a:blip>
          <a:srcRect b="28508" l="69278" r="0" t="26255"/>
          <a:stretch/>
        </p:blipFill>
        <p:spPr>
          <a:xfrm>
            <a:off x="10730845" y="77454"/>
            <a:ext cx="1493075" cy="1236694"/>
          </a:xfrm>
          <a:prstGeom prst="rect">
            <a:avLst/>
          </a:prstGeom>
          <a:noFill/>
          <a:ln>
            <a:noFill/>
          </a:ln>
        </p:spPr>
      </p:pic>
      <p:pic>
        <p:nvPicPr>
          <p:cNvPr descr="ekran görüntüsü, çizgi film, grafik, kırpıntı çizim içeren bir resim&#10;&#10;Açıklama otomatik olarak oluşturuldu" id="195" name="Google Shape;195;p10"/>
          <p:cNvPicPr preferRelativeResize="0"/>
          <p:nvPr/>
        </p:nvPicPr>
        <p:blipFill rotWithShape="1">
          <a:blip r:embed="rId4">
            <a:alphaModFix/>
          </a:blip>
          <a:srcRect b="39303" l="1610" r="41715" t="34428"/>
          <a:stretch/>
        </p:blipFill>
        <p:spPr>
          <a:xfrm>
            <a:off x="131975" y="155451"/>
            <a:ext cx="3112417" cy="811461"/>
          </a:xfrm>
          <a:prstGeom prst="rect">
            <a:avLst/>
          </a:prstGeom>
          <a:noFill/>
          <a:ln>
            <a:noFill/>
          </a:ln>
        </p:spPr>
      </p:pic>
      <p:sp>
        <p:nvSpPr>
          <p:cNvPr id="196" name="Google Shape;196;p10"/>
          <p:cNvSpPr txBox="1"/>
          <p:nvPr/>
        </p:nvSpPr>
        <p:spPr>
          <a:xfrm>
            <a:off x="331694" y="6348062"/>
            <a:ext cx="391230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F5C99"/>
                </a:solidFill>
                <a:latin typeface="Arial"/>
                <a:ea typeface="Arial"/>
                <a:cs typeface="Arial"/>
                <a:sym typeface="Arial"/>
              </a:rPr>
              <a:t>2023-2-IT02-KA210-SCH-000184958</a:t>
            </a:r>
            <a:endParaRPr/>
          </a:p>
        </p:txBody>
      </p:sp>
      <p:sp>
        <p:nvSpPr>
          <p:cNvPr id="197" name="Google Shape;197;p10"/>
          <p:cNvSpPr txBox="1"/>
          <p:nvPr/>
        </p:nvSpPr>
        <p:spPr>
          <a:xfrm>
            <a:off x="331694" y="6114990"/>
            <a:ext cx="766729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1F5C99"/>
                </a:solidFill>
                <a:latin typeface="Arial"/>
                <a:ea typeface="Arial"/>
                <a:cs typeface="Arial"/>
                <a:sym typeface="Arial"/>
              </a:rPr>
              <a:t>AquaSymphony: </a:t>
            </a:r>
            <a:r>
              <a:rPr lang="en-US" sz="1800">
                <a:solidFill>
                  <a:srgbClr val="1F5C99"/>
                </a:solidFill>
                <a:latin typeface="Arial"/>
                <a:ea typeface="Arial"/>
                <a:cs typeface="Arial"/>
                <a:sym typeface="Arial"/>
              </a:rPr>
              <a:t>Adaptation to Climate Change and Sustainable Water Use</a:t>
            </a:r>
            <a:endParaRPr sz="1800">
              <a:solidFill>
                <a:srgbClr val="1F5C99"/>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pic>
        <p:nvPicPr>
          <p:cNvPr descr="açık mavi, mavi, meneviş mavisi, çamurcun, cam göbeği içeren bir resim&#10;&#10;Açıklama otomatik olarak oluşturuldu" id="202" name="Google Shape;202;p11"/>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03" name="Google Shape;203;p11"/>
          <p:cNvSpPr txBox="1"/>
          <p:nvPr>
            <p:ph type="ctrTitle"/>
          </p:nvPr>
        </p:nvSpPr>
        <p:spPr>
          <a:xfrm>
            <a:off x="1367943" y="1695533"/>
            <a:ext cx="9362902" cy="1652159"/>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Times New Roman"/>
              <a:buNone/>
            </a:pPr>
            <a:r>
              <a:rPr lang="en-US" sz="2400">
                <a:latin typeface="Times New Roman"/>
                <a:ea typeface="Times New Roman"/>
                <a:cs typeface="Times New Roman"/>
                <a:sym typeface="Times New Roman"/>
              </a:rPr>
              <a:t>In the Turkish national curriculum, topics related to climate and climate change at the secondary school level are taught in the Social Studies course in the 5th, 6th and 7th grades, and in the Science and Technology course in the 5th, 6th, 7th and 8th grades, with an interdisciplinary approach in accordance with climate change education. The main goal is to raise climate literate individuals.</a:t>
            </a:r>
            <a:endParaRPr sz="2400">
              <a:latin typeface="Times New Roman"/>
              <a:ea typeface="Times New Roman"/>
              <a:cs typeface="Times New Roman"/>
              <a:sym typeface="Times New Roman"/>
            </a:endParaRPr>
          </a:p>
        </p:txBody>
      </p:sp>
      <p:pic>
        <p:nvPicPr>
          <p:cNvPr descr="ekran görüntüsü, çizgi film, grafik, kırpıntı çizim içeren bir resim&#10;&#10;Açıklama otomatik olarak oluşturuldu" id="204" name="Google Shape;204;p11"/>
          <p:cNvPicPr preferRelativeResize="0"/>
          <p:nvPr/>
        </p:nvPicPr>
        <p:blipFill rotWithShape="1">
          <a:blip r:embed="rId4">
            <a:alphaModFix/>
          </a:blip>
          <a:srcRect b="28508" l="69278" r="0" t="26255"/>
          <a:stretch/>
        </p:blipFill>
        <p:spPr>
          <a:xfrm>
            <a:off x="10730845" y="77454"/>
            <a:ext cx="1493075" cy="1236694"/>
          </a:xfrm>
          <a:prstGeom prst="rect">
            <a:avLst/>
          </a:prstGeom>
          <a:noFill/>
          <a:ln>
            <a:noFill/>
          </a:ln>
        </p:spPr>
      </p:pic>
      <p:pic>
        <p:nvPicPr>
          <p:cNvPr descr="ekran görüntüsü, çizgi film, grafik, kırpıntı çizim içeren bir resim&#10;&#10;Açıklama otomatik olarak oluşturuldu" id="205" name="Google Shape;205;p11"/>
          <p:cNvPicPr preferRelativeResize="0"/>
          <p:nvPr/>
        </p:nvPicPr>
        <p:blipFill rotWithShape="1">
          <a:blip r:embed="rId4">
            <a:alphaModFix/>
          </a:blip>
          <a:srcRect b="39303" l="1610" r="41715" t="34428"/>
          <a:stretch/>
        </p:blipFill>
        <p:spPr>
          <a:xfrm>
            <a:off x="131975" y="155451"/>
            <a:ext cx="3112417" cy="811461"/>
          </a:xfrm>
          <a:prstGeom prst="rect">
            <a:avLst/>
          </a:prstGeom>
          <a:noFill/>
          <a:ln>
            <a:noFill/>
          </a:ln>
        </p:spPr>
      </p:pic>
      <p:sp>
        <p:nvSpPr>
          <p:cNvPr id="206" name="Google Shape;206;p11"/>
          <p:cNvSpPr txBox="1"/>
          <p:nvPr/>
        </p:nvSpPr>
        <p:spPr>
          <a:xfrm>
            <a:off x="331694" y="6348062"/>
            <a:ext cx="391230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F5C99"/>
                </a:solidFill>
                <a:latin typeface="Arial"/>
                <a:ea typeface="Arial"/>
                <a:cs typeface="Arial"/>
                <a:sym typeface="Arial"/>
              </a:rPr>
              <a:t>2023-2-IT02-KA210-SCH-000184958</a:t>
            </a:r>
            <a:endParaRPr/>
          </a:p>
        </p:txBody>
      </p:sp>
      <p:sp>
        <p:nvSpPr>
          <p:cNvPr id="207" name="Google Shape;207;p11"/>
          <p:cNvSpPr txBox="1"/>
          <p:nvPr/>
        </p:nvSpPr>
        <p:spPr>
          <a:xfrm>
            <a:off x="331694" y="6114990"/>
            <a:ext cx="766729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1F5C99"/>
                </a:solidFill>
                <a:latin typeface="Arial"/>
                <a:ea typeface="Arial"/>
                <a:cs typeface="Arial"/>
                <a:sym typeface="Arial"/>
              </a:rPr>
              <a:t>AquaSymphony: </a:t>
            </a:r>
            <a:r>
              <a:rPr lang="en-US" sz="1800">
                <a:solidFill>
                  <a:srgbClr val="1F5C99"/>
                </a:solidFill>
                <a:latin typeface="Arial"/>
                <a:ea typeface="Arial"/>
                <a:cs typeface="Arial"/>
                <a:sym typeface="Arial"/>
              </a:rPr>
              <a:t>Adaptation to Climate Change and Sustainable Water Use</a:t>
            </a:r>
            <a:endParaRPr sz="1800">
              <a:solidFill>
                <a:srgbClr val="1F5C99"/>
              </a:solidFill>
              <a:latin typeface="Arial"/>
              <a:ea typeface="Arial"/>
              <a:cs typeface="Arial"/>
              <a:sym typeface="Arial"/>
            </a:endParaRPr>
          </a:p>
        </p:txBody>
      </p:sp>
      <p:pic>
        <p:nvPicPr>
          <p:cNvPr id="208" name="Google Shape;208;p11"/>
          <p:cNvPicPr preferRelativeResize="0"/>
          <p:nvPr/>
        </p:nvPicPr>
        <p:blipFill rotWithShape="1">
          <a:blip r:embed="rId5">
            <a:alphaModFix/>
          </a:blip>
          <a:srcRect b="0" l="0" r="0" t="0"/>
          <a:stretch/>
        </p:blipFill>
        <p:spPr>
          <a:xfrm>
            <a:off x="1407224" y="3721370"/>
            <a:ext cx="9144793" cy="165215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pic>
        <p:nvPicPr>
          <p:cNvPr descr="açık mavi, mavi, meneviş mavisi, çamurcun, cam göbeği içeren bir resim&#10;&#10;Açıklama otomatik olarak oluşturuldu" id="213" name="Google Shape;213;p12"/>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14" name="Google Shape;214;p12"/>
          <p:cNvSpPr txBox="1"/>
          <p:nvPr>
            <p:ph type="ctrTitle"/>
          </p:nvPr>
        </p:nvSpPr>
        <p:spPr>
          <a:xfrm>
            <a:off x="1030779" y="1897699"/>
            <a:ext cx="9259493" cy="996341"/>
          </a:xfrm>
          <a:prstGeom prst="rect">
            <a:avLst/>
          </a:prstGeom>
          <a:noFill/>
          <a:ln>
            <a:noFill/>
          </a:ln>
        </p:spPr>
        <p:txBody>
          <a:bodyPr anchorCtr="0" anchor="b" bIns="45700" lIns="91425" spcFirstLastPara="1" rIns="91425" wrap="square" tIns="45700">
            <a:normAutofit fontScale="90000"/>
          </a:bodyPr>
          <a:lstStyle/>
          <a:p>
            <a:pPr indent="-342900" lvl="0" marL="342900" rtl="0" algn="l">
              <a:lnSpc>
                <a:spcPct val="90000"/>
              </a:lnSpc>
              <a:spcBef>
                <a:spcPts val="0"/>
              </a:spcBef>
              <a:spcAft>
                <a:spcPts val="0"/>
              </a:spcAft>
              <a:buClr>
                <a:schemeClr val="dk1"/>
              </a:buClr>
              <a:buSzPct val="100000"/>
              <a:buFont typeface="Noto Sans Symbols"/>
              <a:buChar char="⮚"/>
            </a:pPr>
            <a:r>
              <a:rPr lang="en-US" sz="2400">
                <a:latin typeface="Times New Roman"/>
                <a:ea typeface="Times New Roman"/>
                <a:cs typeface="Times New Roman"/>
                <a:sym typeface="Times New Roman"/>
              </a:rPr>
              <a:t>Environmental Education and Climate Change course has been added to the curriculum as an elective course and 2 hours a week in the 6th, 7th or 8th grades of secondary school as of 2022.</a:t>
            </a:r>
            <a:endParaRPr sz="2400">
              <a:latin typeface="Times New Roman"/>
              <a:ea typeface="Times New Roman"/>
              <a:cs typeface="Times New Roman"/>
              <a:sym typeface="Times New Roman"/>
            </a:endParaRPr>
          </a:p>
        </p:txBody>
      </p:sp>
      <p:sp>
        <p:nvSpPr>
          <p:cNvPr id="215" name="Google Shape;215;p12"/>
          <p:cNvSpPr txBox="1"/>
          <p:nvPr>
            <p:ph idx="1" type="subTitle"/>
          </p:nvPr>
        </p:nvSpPr>
        <p:spPr>
          <a:xfrm>
            <a:off x="1586845" y="3514811"/>
            <a:ext cx="9144000" cy="1276928"/>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2400"/>
              <a:buFont typeface="Noto Sans Symbols"/>
              <a:buChar char="⮚"/>
            </a:pPr>
            <a:r>
              <a:rPr lang="en-US">
                <a:latin typeface="Times New Roman"/>
                <a:ea typeface="Times New Roman"/>
                <a:cs typeface="Times New Roman"/>
                <a:sym typeface="Times New Roman"/>
              </a:rPr>
              <a:t>Within the scope of the course; It is aimed for the student to become aware of the environment they live in and to see environmental problems closely through trips and observations to out-of-school learning environments.</a:t>
            </a:r>
            <a:endParaRPr>
              <a:latin typeface="Times New Roman"/>
              <a:ea typeface="Times New Roman"/>
              <a:cs typeface="Times New Roman"/>
              <a:sym typeface="Times New Roman"/>
            </a:endParaRPr>
          </a:p>
        </p:txBody>
      </p:sp>
      <p:pic>
        <p:nvPicPr>
          <p:cNvPr descr="ekran görüntüsü, çizgi film, grafik, kırpıntı çizim içeren bir resim&#10;&#10;Açıklama otomatik olarak oluşturuldu" id="216" name="Google Shape;216;p12"/>
          <p:cNvPicPr preferRelativeResize="0"/>
          <p:nvPr/>
        </p:nvPicPr>
        <p:blipFill rotWithShape="1">
          <a:blip r:embed="rId4">
            <a:alphaModFix/>
          </a:blip>
          <a:srcRect b="28508" l="69278" r="0" t="26255"/>
          <a:stretch/>
        </p:blipFill>
        <p:spPr>
          <a:xfrm>
            <a:off x="10730845" y="77454"/>
            <a:ext cx="1493075" cy="1236694"/>
          </a:xfrm>
          <a:prstGeom prst="rect">
            <a:avLst/>
          </a:prstGeom>
          <a:noFill/>
          <a:ln>
            <a:noFill/>
          </a:ln>
        </p:spPr>
      </p:pic>
      <p:pic>
        <p:nvPicPr>
          <p:cNvPr descr="ekran görüntüsü, çizgi film, grafik, kırpıntı çizim içeren bir resim&#10;&#10;Açıklama otomatik olarak oluşturuldu" id="217" name="Google Shape;217;p12"/>
          <p:cNvPicPr preferRelativeResize="0"/>
          <p:nvPr/>
        </p:nvPicPr>
        <p:blipFill rotWithShape="1">
          <a:blip r:embed="rId4">
            <a:alphaModFix/>
          </a:blip>
          <a:srcRect b="39303" l="1610" r="41715" t="34428"/>
          <a:stretch/>
        </p:blipFill>
        <p:spPr>
          <a:xfrm>
            <a:off x="131975" y="155451"/>
            <a:ext cx="3112417" cy="811461"/>
          </a:xfrm>
          <a:prstGeom prst="rect">
            <a:avLst/>
          </a:prstGeom>
          <a:noFill/>
          <a:ln>
            <a:noFill/>
          </a:ln>
        </p:spPr>
      </p:pic>
      <p:sp>
        <p:nvSpPr>
          <p:cNvPr id="218" name="Google Shape;218;p12"/>
          <p:cNvSpPr txBox="1"/>
          <p:nvPr/>
        </p:nvSpPr>
        <p:spPr>
          <a:xfrm>
            <a:off x="331694" y="6348062"/>
            <a:ext cx="391230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F5C99"/>
                </a:solidFill>
                <a:latin typeface="Arial"/>
                <a:ea typeface="Arial"/>
                <a:cs typeface="Arial"/>
                <a:sym typeface="Arial"/>
              </a:rPr>
              <a:t>2023-2-IT02-KA210-SCH-000184958</a:t>
            </a:r>
            <a:endParaRPr/>
          </a:p>
        </p:txBody>
      </p:sp>
      <p:sp>
        <p:nvSpPr>
          <p:cNvPr id="219" name="Google Shape;219;p12"/>
          <p:cNvSpPr txBox="1"/>
          <p:nvPr/>
        </p:nvSpPr>
        <p:spPr>
          <a:xfrm>
            <a:off x="331694" y="6114990"/>
            <a:ext cx="766729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1F5C99"/>
                </a:solidFill>
                <a:latin typeface="Arial"/>
                <a:ea typeface="Arial"/>
                <a:cs typeface="Arial"/>
                <a:sym typeface="Arial"/>
              </a:rPr>
              <a:t>AquaSymphony: </a:t>
            </a:r>
            <a:r>
              <a:rPr lang="en-US" sz="1800">
                <a:solidFill>
                  <a:srgbClr val="1F5C99"/>
                </a:solidFill>
                <a:latin typeface="Arial"/>
                <a:ea typeface="Arial"/>
                <a:cs typeface="Arial"/>
                <a:sym typeface="Arial"/>
              </a:rPr>
              <a:t>Adaptation to Climate Change and Sustainable Water Use</a:t>
            </a:r>
            <a:endParaRPr sz="1800">
              <a:solidFill>
                <a:srgbClr val="1F5C99"/>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pic>
        <p:nvPicPr>
          <p:cNvPr descr="açık mavi, mavi, meneviş mavisi, çamurcun, cam göbeği içeren bir resim&#10;&#10;Açıklama otomatik olarak oluşturuldu" id="224" name="Google Shape;224;p13"/>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25" name="Google Shape;225;p13"/>
          <p:cNvSpPr txBox="1"/>
          <p:nvPr>
            <p:ph type="ctrTitle"/>
          </p:nvPr>
        </p:nvSpPr>
        <p:spPr>
          <a:xfrm>
            <a:off x="1524000" y="1591789"/>
            <a:ext cx="9144000" cy="701739"/>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Times New Roman"/>
              <a:buNone/>
            </a:pPr>
            <a:r>
              <a:rPr lang="en-US" sz="2400">
                <a:latin typeface="Times New Roman"/>
                <a:ea typeface="Times New Roman"/>
                <a:cs typeface="Times New Roman"/>
                <a:sym typeface="Times New Roman"/>
              </a:rPr>
              <a:t>Climate, Environment and Innovative Solutions course has been added to the curriculum as an elective course in high schools (secondary education) since 2023.</a:t>
            </a:r>
            <a:endParaRPr sz="2400">
              <a:latin typeface="Times New Roman"/>
              <a:ea typeface="Times New Roman"/>
              <a:cs typeface="Times New Roman"/>
              <a:sym typeface="Times New Roman"/>
            </a:endParaRPr>
          </a:p>
        </p:txBody>
      </p:sp>
      <p:sp>
        <p:nvSpPr>
          <p:cNvPr id="226" name="Google Shape;226;p13"/>
          <p:cNvSpPr txBox="1"/>
          <p:nvPr>
            <p:ph idx="1" type="subTitle"/>
          </p:nvPr>
        </p:nvSpPr>
        <p:spPr>
          <a:xfrm>
            <a:off x="1371600" y="2811824"/>
            <a:ext cx="9448469" cy="206774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400"/>
              <a:buNone/>
            </a:pPr>
            <a:r>
              <a:rPr lang="en-US">
                <a:latin typeface="Times New Roman"/>
                <a:ea typeface="Times New Roman"/>
                <a:cs typeface="Times New Roman"/>
                <a:sym typeface="Times New Roman"/>
              </a:rPr>
              <a:t>With this course, it is planned to provide students with the skills of our age and raise individuals who have gained awareness about the nature of environmental systems, who can question, who can reflect the skills they have gained in their daily lives and who can develop innovative solutions to the environmental problems they encounter.</a:t>
            </a:r>
            <a:endParaRPr>
              <a:latin typeface="Times New Roman"/>
              <a:ea typeface="Times New Roman"/>
              <a:cs typeface="Times New Roman"/>
              <a:sym typeface="Times New Roman"/>
            </a:endParaRPr>
          </a:p>
        </p:txBody>
      </p:sp>
      <p:pic>
        <p:nvPicPr>
          <p:cNvPr descr="ekran görüntüsü, çizgi film, grafik, kırpıntı çizim içeren bir resim&#10;&#10;Açıklama otomatik olarak oluşturuldu" id="227" name="Google Shape;227;p13"/>
          <p:cNvPicPr preferRelativeResize="0"/>
          <p:nvPr/>
        </p:nvPicPr>
        <p:blipFill rotWithShape="1">
          <a:blip r:embed="rId4">
            <a:alphaModFix/>
          </a:blip>
          <a:srcRect b="28508" l="69278" r="0" t="26255"/>
          <a:stretch/>
        </p:blipFill>
        <p:spPr>
          <a:xfrm>
            <a:off x="10730845" y="77454"/>
            <a:ext cx="1493075" cy="1236694"/>
          </a:xfrm>
          <a:prstGeom prst="rect">
            <a:avLst/>
          </a:prstGeom>
          <a:noFill/>
          <a:ln>
            <a:noFill/>
          </a:ln>
        </p:spPr>
      </p:pic>
      <p:pic>
        <p:nvPicPr>
          <p:cNvPr descr="ekran görüntüsü, çizgi film, grafik, kırpıntı çizim içeren bir resim&#10;&#10;Açıklama otomatik olarak oluşturuldu" id="228" name="Google Shape;228;p13"/>
          <p:cNvPicPr preferRelativeResize="0"/>
          <p:nvPr/>
        </p:nvPicPr>
        <p:blipFill rotWithShape="1">
          <a:blip r:embed="rId4">
            <a:alphaModFix/>
          </a:blip>
          <a:srcRect b="39303" l="1610" r="41715" t="34428"/>
          <a:stretch/>
        </p:blipFill>
        <p:spPr>
          <a:xfrm>
            <a:off x="131975" y="155451"/>
            <a:ext cx="3112417" cy="811461"/>
          </a:xfrm>
          <a:prstGeom prst="rect">
            <a:avLst/>
          </a:prstGeom>
          <a:noFill/>
          <a:ln>
            <a:noFill/>
          </a:ln>
        </p:spPr>
      </p:pic>
      <p:sp>
        <p:nvSpPr>
          <p:cNvPr id="229" name="Google Shape;229;p13"/>
          <p:cNvSpPr txBox="1"/>
          <p:nvPr/>
        </p:nvSpPr>
        <p:spPr>
          <a:xfrm>
            <a:off x="331694" y="6348062"/>
            <a:ext cx="391230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F5C99"/>
                </a:solidFill>
                <a:latin typeface="Arial"/>
                <a:ea typeface="Arial"/>
                <a:cs typeface="Arial"/>
                <a:sym typeface="Arial"/>
              </a:rPr>
              <a:t>2023-2-IT02-KA210-SCH-000184958</a:t>
            </a:r>
            <a:endParaRPr/>
          </a:p>
        </p:txBody>
      </p:sp>
      <p:sp>
        <p:nvSpPr>
          <p:cNvPr id="230" name="Google Shape;230;p13"/>
          <p:cNvSpPr txBox="1"/>
          <p:nvPr/>
        </p:nvSpPr>
        <p:spPr>
          <a:xfrm>
            <a:off x="331694" y="6114990"/>
            <a:ext cx="766729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1F5C99"/>
                </a:solidFill>
                <a:latin typeface="Arial"/>
                <a:ea typeface="Arial"/>
                <a:cs typeface="Arial"/>
                <a:sym typeface="Arial"/>
              </a:rPr>
              <a:t>AquaSymphony: </a:t>
            </a:r>
            <a:r>
              <a:rPr lang="en-US" sz="1800">
                <a:solidFill>
                  <a:srgbClr val="1F5C99"/>
                </a:solidFill>
                <a:latin typeface="Arial"/>
                <a:ea typeface="Arial"/>
                <a:cs typeface="Arial"/>
                <a:sym typeface="Arial"/>
              </a:rPr>
              <a:t>Adaptation to Climate Change and Sustainable Water Use</a:t>
            </a:r>
            <a:endParaRPr sz="1800">
              <a:solidFill>
                <a:srgbClr val="1F5C99"/>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eması">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2024-03-12T11:05:25Z</dcterms:created>
  <dc:creator>Arif YILDIRIMER</dc:creator>
</cp:coreProperties>
</file>